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451" r:id="rId2"/>
    <p:sldId id="400" r:id="rId3"/>
    <p:sldId id="456" r:id="rId4"/>
    <p:sldId id="454" r:id="rId5"/>
    <p:sldId id="452" r:id="rId6"/>
    <p:sldId id="376" r:id="rId7"/>
    <p:sldId id="453" r:id="rId8"/>
    <p:sldId id="473" r:id="rId9"/>
    <p:sldId id="458" r:id="rId10"/>
    <p:sldId id="457" r:id="rId11"/>
    <p:sldId id="464" r:id="rId12"/>
    <p:sldId id="461" r:id="rId13"/>
    <p:sldId id="463" r:id="rId14"/>
    <p:sldId id="462" r:id="rId15"/>
    <p:sldId id="465" r:id="rId16"/>
    <p:sldId id="466" r:id="rId17"/>
    <p:sldId id="467" r:id="rId18"/>
    <p:sldId id="468" r:id="rId19"/>
    <p:sldId id="469" r:id="rId20"/>
    <p:sldId id="470" r:id="rId21"/>
    <p:sldId id="472" r:id="rId22"/>
    <p:sldId id="471" r:id="rId23"/>
    <p:sldId id="459" r:id="rId24"/>
    <p:sldId id="460" r:id="rId25"/>
    <p:sldId id="262" r:id="rId26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3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83" autoAdjust="0"/>
    <p:restoredTop sz="94658"/>
  </p:normalViewPr>
  <p:slideViewPr>
    <p:cSldViewPr snapToGrid="0">
      <p:cViewPr varScale="1">
        <p:scale>
          <a:sx n="48" d="100"/>
          <a:sy n="48" d="100"/>
        </p:scale>
        <p:origin x="2748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52E40C-D808-1A44-8A05-202162EF3C07}" type="datetimeFigureOut">
              <a:rPr lang="nl-NL" smtClean="0"/>
              <a:t>27-2-2026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A60055-E25E-5444-8190-C4A045B2B4A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77811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Klik om deze visualisatie in de browser te openen, druk op F11 om de browser full-screen te tonen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A60055-E25E-5444-8190-C4A045B2B4AA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69436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15;p2">
            <a:extLst>
              <a:ext uri="{FF2B5EF4-FFF2-40B4-BE49-F238E27FC236}">
                <a16:creationId xmlns:a16="http://schemas.microsoft.com/office/drawing/2014/main" id="{1D4F777A-3445-56B6-CA0F-7F3D8D47C1A3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9649EBE-E978-7F59-662D-87652F43FF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9552"/>
            <a:ext cx="9144000" cy="2299447"/>
          </a:xfrm>
          <a:solidFill>
            <a:schemeClr val="tx1"/>
          </a:solidFill>
        </p:spPr>
        <p:txBody>
          <a:bodyPr anchor="ctr" anchorCtr="0"/>
          <a:lstStyle>
            <a:lvl1pPr algn="ctr">
              <a:defRPr sz="60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154A7E4-A729-B9C4-F34C-BCD35BE14D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428998"/>
            <a:ext cx="9144000" cy="2300400"/>
          </a:xfrm>
          <a:solidFill>
            <a:schemeClr val="bg1">
              <a:lumMod val="75000"/>
              <a:alpha val="47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800">
                <a:solidFill>
                  <a:schemeClr val="bg1">
                    <a:lumMod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cxnSp>
        <p:nvCxnSpPr>
          <p:cNvPr id="10" name="AutoShape 6">
            <a:extLst>
              <a:ext uri="{FF2B5EF4-FFF2-40B4-BE49-F238E27FC236}">
                <a16:creationId xmlns:a16="http://schemas.microsoft.com/office/drawing/2014/main" id="{05EDD3EA-F610-772E-106C-B2226A29FBB3}"/>
              </a:ext>
            </a:extLst>
          </p:cNvPr>
          <p:cNvCxnSpPr>
            <a:cxnSpLocks noChangeShapeType="1"/>
            <a:stCxn id="7" idx="1"/>
            <a:endCxn id="7" idx="3"/>
          </p:cNvCxnSpPr>
          <p:nvPr userDrawn="1"/>
        </p:nvCxnSpPr>
        <p:spPr bwMode="auto">
          <a:xfrm>
            <a:off x="0" y="3429000"/>
            <a:ext cx="12192000" cy="0"/>
          </a:xfrm>
          <a:prstGeom prst="straightConnector1">
            <a:avLst/>
          </a:prstGeom>
          <a:noFill/>
          <a:ln w="76200" cap="rnd">
            <a:solidFill>
              <a:srgbClr val="C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sp>
        <p:nvSpPr>
          <p:cNvPr id="15" name="Rechthoek 14">
            <a:extLst>
              <a:ext uri="{FF2B5EF4-FFF2-40B4-BE49-F238E27FC236}">
                <a16:creationId xmlns:a16="http://schemas.microsoft.com/office/drawing/2014/main" id="{5E506B93-D0AA-29F6-B91C-8CD14D80FD8A}"/>
              </a:ext>
            </a:extLst>
          </p:cNvPr>
          <p:cNvSpPr/>
          <p:nvPr userDrawn="1"/>
        </p:nvSpPr>
        <p:spPr>
          <a:xfrm>
            <a:off x="1520456" y="1128601"/>
            <a:ext cx="9144000" cy="4599847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F8167EC-2BCB-3042-481D-90B633DE802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46" y="11945"/>
            <a:ext cx="1121302" cy="1121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8C56EC2A-DB73-F467-C394-22FF94CDD0E4}"/>
              </a:ext>
            </a:extLst>
          </p:cNvPr>
          <p:cNvSpPr txBox="1"/>
          <p:nvPr userDrawn="1"/>
        </p:nvSpPr>
        <p:spPr>
          <a:xfrm>
            <a:off x="1389206" y="179105"/>
            <a:ext cx="4903449" cy="769441"/>
          </a:xfrm>
          <a:prstGeom prst="rect">
            <a:avLst/>
          </a:prstGeom>
          <a:noFill/>
          <a:effectLst>
            <a:glow rad="63500">
              <a:srgbClr val="FFFF0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r>
              <a:rPr lang="nl-NL" sz="4400" dirty="0">
                <a:solidFill>
                  <a:schemeClr val="tx1"/>
                </a:solidFill>
                <a:effectLst>
                  <a:glow rad="63500">
                    <a:srgbClr val="FFFFFF">
                      <a:alpha val="40000"/>
                    </a:srgbClr>
                  </a:glow>
                </a:effectLst>
                <a:latin typeface="Source Sans Pro" panose="020B0503030403020204" pitchFamily="34" charset="0"/>
                <a:ea typeface="Source Sans Pro" panose="020B0503030403020204" pitchFamily="34" charset="0"/>
              </a:rPr>
              <a:t>Gouda Tijdmachine</a:t>
            </a:r>
          </a:p>
        </p:txBody>
      </p:sp>
    </p:spTree>
    <p:extLst>
      <p:ext uri="{BB962C8B-B14F-4D97-AF65-F5344CB8AC3E}">
        <p14:creationId xmlns:p14="http://schemas.microsoft.com/office/powerpoint/2010/main" val="22682882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ekop 4">
  <p:cSld name="1_Sectiekop 4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71438" dist="38100" dir="5220000" algn="bl" rotWithShape="0">
              <a:schemeClr val="accent4">
                <a:alpha val="79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5"/>
          <p:cNvSpPr/>
          <p:nvPr/>
        </p:nvSpPr>
        <p:spPr>
          <a:xfrm>
            <a:off x="0" y="5340633"/>
            <a:ext cx="12202800" cy="15172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5"/>
          <p:cNvSpPr txBox="1">
            <a:spLocks noGrp="1"/>
          </p:cNvSpPr>
          <p:nvPr>
            <p:ph type="title"/>
          </p:nvPr>
        </p:nvSpPr>
        <p:spPr>
          <a:xfrm>
            <a:off x="404267" y="976400"/>
            <a:ext cx="3925600" cy="41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Font typeface="Open Sans SemiBold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Open Sans SemiBold"/>
              <a:buNone/>
              <a:defRPr>
                <a:solidFill>
                  <a:srgbClr val="FF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Open Sans SemiBold"/>
              <a:buNone/>
              <a:defRPr>
                <a:solidFill>
                  <a:srgbClr val="FF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Open Sans SemiBold"/>
              <a:buNone/>
              <a:defRPr>
                <a:solidFill>
                  <a:srgbClr val="FF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Open Sans SemiBold"/>
              <a:buNone/>
              <a:defRPr>
                <a:solidFill>
                  <a:srgbClr val="FF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Open Sans SemiBold"/>
              <a:buNone/>
              <a:defRPr>
                <a:solidFill>
                  <a:srgbClr val="FF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Open Sans SemiBold"/>
              <a:buNone/>
              <a:defRPr>
                <a:solidFill>
                  <a:srgbClr val="FF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Open Sans SemiBold"/>
              <a:buNone/>
              <a:defRPr>
                <a:solidFill>
                  <a:srgbClr val="FF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Open Sans SemiBold"/>
              <a:buNone/>
              <a:defRPr>
                <a:solidFill>
                  <a:srgbClr val="FF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>
            <a:endParaRPr/>
          </a:p>
        </p:txBody>
      </p:sp>
      <p:cxnSp>
        <p:nvCxnSpPr>
          <p:cNvPr id="36" name="Google Shape;36;p5"/>
          <p:cNvCxnSpPr/>
          <p:nvPr/>
        </p:nvCxnSpPr>
        <p:spPr>
          <a:xfrm rot="10800000" flipH="1">
            <a:off x="-5400" y="5335700"/>
            <a:ext cx="12202800" cy="10800"/>
          </a:xfrm>
          <a:prstGeom prst="straightConnector1">
            <a:avLst/>
          </a:prstGeom>
          <a:noFill/>
          <a:ln w="1143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7" name="Google Shape;37;p5"/>
          <p:cNvPicPr preferRelativeResize="0"/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367" y="1109935"/>
            <a:ext cx="7026736" cy="46506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5318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houd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;p1">
            <a:extLst>
              <a:ext uri="{FF2B5EF4-FFF2-40B4-BE49-F238E27FC236}">
                <a16:creationId xmlns:a16="http://schemas.microsoft.com/office/drawing/2014/main" id="{1C4E94B7-F91B-1202-431A-3C90192A824C}"/>
              </a:ext>
            </a:extLst>
          </p:cNvPr>
          <p:cNvSpPr/>
          <p:nvPr userDrawn="1"/>
        </p:nvSpPr>
        <p:spPr>
          <a:xfrm>
            <a:off x="0" y="-1"/>
            <a:ext cx="12192000" cy="1325563"/>
          </a:xfrm>
          <a:prstGeom prst="rect">
            <a:avLst/>
          </a:prstGeom>
          <a:solidFill>
            <a:schemeClr val="tx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50800" dir="5400000" algn="t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33DC37D-4E6C-B215-56E8-FD375B61B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05219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EE6D813-2BC5-FFCE-DD1D-5B2668C908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25000"/>
                  </a:schemeClr>
                </a:solidFill>
              </a:defRPr>
            </a:lvl1pPr>
            <a:lvl2pPr>
              <a:defRPr>
                <a:solidFill>
                  <a:schemeClr val="bg1">
                    <a:lumMod val="25000"/>
                  </a:schemeClr>
                </a:solidFill>
              </a:defRPr>
            </a:lvl2pPr>
            <a:lvl3pPr>
              <a:defRPr>
                <a:solidFill>
                  <a:schemeClr val="bg1">
                    <a:lumMod val="25000"/>
                  </a:schemeClr>
                </a:solidFill>
              </a:defRPr>
            </a:lvl3pPr>
            <a:lvl4pPr>
              <a:defRPr>
                <a:solidFill>
                  <a:schemeClr val="bg1">
                    <a:lumMod val="25000"/>
                  </a:schemeClr>
                </a:solidFill>
              </a:defRPr>
            </a:lvl4pPr>
            <a:lvl5pPr>
              <a:defRPr>
                <a:solidFill>
                  <a:schemeClr val="bg1">
                    <a:lumMod val="25000"/>
                  </a:schemeClr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FABF1B9-0462-194C-A4A2-9455D57D8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94595"/>
            <a:ext cx="2743200" cy="326880"/>
          </a:xfrm>
        </p:spPr>
        <p:txBody>
          <a:bodyPr/>
          <a:lstStyle/>
          <a:p>
            <a:fld id="{5C882A66-ECF7-4F00-88E7-AC212FAD1D17}" type="slidenum">
              <a:rPr lang="nl-NL" smtClean="0"/>
              <a:t>‹nr.›</a:t>
            </a:fld>
            <a:endParaRPr lang="nl-NL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D5055768-258C-5C73-4AED-F88D19ACE7A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27" y="6356350"/>
            <a:ext cx="453206" cy="45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FE10AE28-B711-09CC-C362-AF68F63960FD}"/>
              </a:ext>
            </a:extLst>
          </p:cNvPr>
          <p:cNvSpPr txBox="1"/>
          <p:nvPr userDrawn="1"/>
        </p:nvSpPr>
        <p:spPr>
          <a:xfrm>
            <a:off x="690529" y="6394595"/>
            <a:ext cx="2069796" cy="369332"/>
          </a:xfrm>
          <a:prstGeom prst="rect">
            <a:avLst/>
          </a:prstGeom>
          <a:noFill/>
          <a:effectLst>
            <a:glow rad="63500">
              <a:srgbClr val="FFFF00">
                <a:alpha val="40000"/>
              </a:srgbClr>
            </a:glow>
          </a:effectLst>
        </p:spPr>
        <p:txBody>
          <a:bodyPr wrap="none" rtlCol="0">
            <a:spAutoFit/>
          </a:bodyPr>
          <a:lstStyle/>
          <a:p>
            <a:r>
              <a:rPr lang="nl-NL" sz="1800" dirty="0">
                <a:solidFill>
                  <a:schemeClr val="tx1"/>
                </a:solidFill>
                <a:effectLst>
                  <a:glow rad="63500">
                    <a:srgbClr val="FFFFFF">
                      <a:alpha val="40000"/>
                    </a:srgbClr>
                  </a:glow>
                </a:effectLst>
                <a:latin typeface="Source Sans Pro" panose="020B0503030403020204" pitchFamily="34" charset="0"/>
                <a:ea typeface="Source Sans Pro" panose="020B0503030403020204" pitchFamily="34" charset="0"/>
              </a:rPr>
              <a:t>Gouda Tijdmachine</a:t>
            </a:r>
          </a:p>
        </p:txBody>
      </p:sp>
      <p:cxnSp>
        <p:nvCxnSpPr>
          <p:cNvPr id="11" name="AutoShape 6">
            <a:extLst>
              <a:ext uri="{FF2B5EF4-FFF2-40B4-BE49-F238E27FC236}">
                <a16:creationId xmlns:a16="http://schemas.microsoft.com/office/drawing/2014/main" id="{9FEB88D2-0C62-9F2F-0AB1-D59BF1D4F587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0" y="6279452"/>
            <a:ext cx="12192000" cy="0"/>
          </a:xfrm>
          <a:prstGeom prst="straightConnector1">
            <a:avLst/>
          </a:prstGeom>
          <a:noFill/>
          <a:ln w="76200" cap="rnd">
            <a:solidFill>
              <a:srgbClr val="C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356735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074B201-8BA3-8232-3186-E20C5908DA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3504449-D5DF-50A2-C85A-A4BC516804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FDD1C57-6B12-8A48-54A6-C930A9B14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2A66-ECF7-4F00-88E7-AC212FAD1D17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Google Shape;6;p1">
            <a:extLst>
              <a:ext uri="{FF2B5EF4-FFF2-40B4-BE49-F238E27FC236}">
                <a16:creationId xmlns:a16="http://schemas.microsoft.com/office/drawing/2014/main" id="{BCB4C6B7-FF7F-9066-00F7-928B112C1A17}"/>
              </a:ext>
            </a:extLst>
          </p:cNvPr>
          <p:cNvSpPr/>
          <p:nvPr userDrawn="1"/>
        </p:nvSpPr>
        <p:spPr>
          <a:xfrm>
            <a:off x="0" y="-1"/>
            <a:ext cx="12192000" cy="1325563"/>
          </a:xfrm>
          <a:prstGeom prst="rect">
            <a:avLst/>
          </a:prstGeom>
          <a:solidFill>
            <a:schemeClr val="tx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50800" dir="5400000" algn="t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F5F69469-DB23-9A78-1076-E645D00ED0B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27" y="6356350"/>
            <a:ext cx="453206" cy="45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C7D7F3E5-563D-3A37-C110-D98EC7CCD27E}"/>
              </a:ext>
            </a:extLst>
          </p:cNvPr>
          <p:cNvSpPr txBox="1"/>
          <p:nvPr userDrawn="1"/>
        </p:nvSpPr>
        <p:spPr>
          <a:xfrm>
            <a:off x="690529" y="6394595"/>
            <a:ext cx="2069796" cy="369332"/>
          </a:xfrm>
          <a:prstGeom prst="rect">
            <a:avLst/>
          </a:prstGeom>
          <a:noFill/>
          <a:effectLst>
            <a:glow rad="63500">
              <a:srgbClr val="FFFF00">
                <a:alpha val="40000"/>
              </a:srgbClr>
            </a:glow>
          </a:effectLst>
        </p:spPr>
        <p:txBody>
          <a:bodyPr wrap="none" rtlCol="0">
            <a:spAutoFit/>
          </a:bodyPr>
          <a:lstStyle/>
          <a:p>
            <a:r>
              <a:rPr lang="nl-NL" sz="1800" dirty="0">
                <a:solidFill>
                  <a:schemeClr val="tx1"/>
                </a:solidFill>
                <a:effectLst>
                  <a:glow rad="63500">
                    <a:srgbClr val="FFFFFF">
                      <a:alpha val="40000"/>
                    </a:srgbClr>
                  </a:glow>
                </a:effectLst>
                <a:latin typeface="Source Sans Pro" panose="020B0503030403020204" pitchFamily="34" charset="0"/>
                <a:ea typeface="Source Sans Pro" panose="020B0503030403020204" pitchFamily="34" charset="0"/>
              </a:rPr>
              <a:t>Gouda Tijdmachine</a:t>
            </a:r>
          </a:p>
        </p:txBody>
      </p:sp>
      <p:cxnSp>
        <p:nvCxnSpPr>
          <p:cNvPr id="11" name="AutoShape 6">
            <a:extLst>
              <a:ext uri="{FF2B5EF4-FFF2-40B4-BE49-F238E27FC236}">
                <a16:creationId xmlns:a16="http://schemas.microsoft.com/office/drawing/2014/main" id="{CC1BB5EB-DB07-DDA0-CD6B-256DF121CE88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0" y="6279452"/>
            <a:ext cx="12192000" cy="0"/>
          </a:xfrm>
          <a:prstGeom prst="straightConnector1">
            <a:avLst/>
          </a:prstGeom>
          <a:noFill/>
          <a:ln w="76200" cap="rnd">
            <a:solidFill>
              <a:srgbClr val="C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sp>
        <p:nvSpPr>
          <p:cNvPr id="13" name="Titel 1">
            <a:extLst>
              <a:ext uri="{FF2B5EF4-FFF2-40B4-BE49-F238E27FC236}">
                <a16:creationId xmlns:a16="http://schemas.microsoft.com/office/drawing/2014/main" id="{F24DFBCD-66B9-BD42-7E15-543009C322DD}"/>
              </a:ext>
            </a:extLst>
          </p:cNvPr>
          <p:cNvSpPr txBox="1">
            <a:spLocks/>
          </p:cNvSpPr>
          <p:nvPr userDrawn="1"/>
        </p:nvSpPr>
        <p:spPr>
          <a:xfrm>
            <a:off x="838200" y="136525"/>
            <a:ext cx="10515600" cy="10521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>
                <a:latin typeface="Source Sans Pro" panose="020B0503030403020204" pitchFamily="34" charset="0"/>
                <a:ea typeface="Source Sans Pro" panose="020B0503030403020204" pitchFamily="34" charset="0"/>
              </a:rPr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366554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di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87C17A4-163F-C76C-B28F-14C67924F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2A66-ECF7-4F00-88E7-AC212FAD1D17}" type="slidenum">
              <a:rPr lang="nl-NL" smtClean="0"/>
              <a:t>‹nr.›</a:t>
            </a:fld>
            <a:endParaRPr lang="nl-NL"/>
          </a:p>
        </p:txBody>
      </p:sp>
      <p:sp>
        <p:nvSpPr>
          <p:cNvPr id="6" name="Google Shape;6;p1">
            <a:extLst>
              <a:ext uri="{FF2B5EF4-FFF2-40B4-BE49-F238E27FC236}">
                <a16:creationId xmlns:a16="http://schemas.microsoft.com/office/drawing/2014/main" id="{F4EAAA23-2EA5-F37D-7D9D-AF77D10E31C8}"/>
              </a:ext>
            </a:extLst>
          </p:cNvPr>
          <p:cNvSpPr/>
          <p:nvPr userDrawn="1"/>
        </p:nvSpPr>
        <p:spPr>
          <a:xfrm>
            <a:off x="0" y="-1"/>
            <a:ext cx="12192000" cy="1325563"/>
          </a:xfrm>
          <a:prstGeom prst="rect">
            <a:avLst/>
          </a:prstGeom>
          <a:solidFill>
            <a:schemeClr val="tx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50800" dir="5400000" algn="t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A0D094B0-EB84-34C9-C2EC-D6D555AA7E3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27" y="6356350"/>
            <a:ext cx="453206" cy="45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F8A2F4CE-5CDA-7F94-4D0E-1EF03492648C}"/>
              </a:ext>
            </a:extLst>
          </p:cNvPr>
          <p:cNvSpPr txBox="1"/>
          <p:nvPr userDrawn="1"/>
        </p:nvSpPr>
        <p:spPr>
          <a:xfrm>
            <a:off x="690529" y="6394595"/>
            <a:ext cx="2069796" cy="369332"/>
          </a:xfrm>
          <a:prstGeom prst="rect">
            <a:avLst/>
          </a:prstGeom>
          <a:noFill/>
          <a:effectLst>
            <a:glow rad="63500">
              <a:srgbClr val="FFFF00">
                <a:alpha val="40000"/>
              </a:srgbClr>
            </a:glow>
          </a:effectLst>
        </p:spPr>
        <p:txBody>
          <a:bodyPr wrap="none" rtlCol="0">
            <a:spAutoFit/>
          </a:bodyPr>
          <a:lstStyle/>
          <a:p>
            <a:r>
              <a:rPr lang="nl-NL" sz="1800" dirty="0">
                <a:solidFill>
                  <a:schemeClr val="tx1"/>
                </a:solidFill>
                <a:effectLst>
                  <a:glow rad="63500">
                    <a:srgbClr val="FFFFFF">
                      <a:alpha val="40000"/>
                    </a:srgbClr>
                  </a:glow>
                </a:effectLst>
                <a:latin typeface="Source Sans Pro" panose="020B0503030403020204" pitchFamily="34" charset="0"/>
                <a:ea typeface="Source Sans Pro" panose="020B0503030403020204" pitchFamily="34" charset="0"/>
              </a:rPr>
              <a:t>Gouda Tijdmachine</a:t>
            </a:r>
          </a:p>
        </p:txBody>
      </p:sp>
      <p:cxnSp>
        <p:nvCxnSpPr>
          <p:cNvPr id="9" name="AutoShape 6">
            <a:extLst>
              <a:ext uri="{FF2B5EF4-FFF2-40B4-BE49-F238E27FC236}">
                <a16:creationId xmlns:a16="http://schemas.microsoft.com/office/drawing/2014/main" id="{2AFB3CC7-255C-04C5-E7CE-89EB4903BB89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0" y="6279452"/>
            <a:ext cx="12192000" cy="0"/>
          </a:xfrm>
          <a:prstGeom prst="straightConnector1">
            <a:avLst/>
          </a:prstGeom>
          <a:noFill/>
          <a:ln w="76200" cap="rnd">
            <a:solidFill>
              <a:srgbClr val="C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sp>
        <p:nvSpPr>
          <p:cNvPr id="10" name="Titel 1">
            <a:extLst>
              <a:ext uri="{FF2B5EF4-FFF2-40B4-BE49-F238E27FC236}">
                <a16:creationId xmlns:a16="http://schemas.microsoft.com/office/drawing/2014/main" id="{B319E57F-3C93-A6A2-051E-A2BE324C0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05219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23627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oto huis en schilders, door T.W. van den Houten (Schoonhoven)">
            <a:extLst>
              <a:ext uri="{FF2B5EF4-FFF2-40B4-BE49-F238E27FC236}">
                <a16:creationId xmlns:a16="http://schemas.microsoft.com/office/drawing/2014/main" id="{E58265C1-7037-CCFA-5BD7-B14D52E44DA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grayscl/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-1"/>
            <a:ext cx="6096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21;p3">
            <a:extLst>
              <a:ext uri="{FF2B5EF4-FFF2-40B4-BE49-F238E27FC236}">
                <a16:creationId xmlns:a16="http://schemas.microsoft.com/office/drawing/2014/main" id="{7394386B-95E8-DB79-32E1-948D9466CF86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1" name="AutoShape 6">
            <a:extLst>
              <a:ext uri="{FF2B5EF4-FFF2-40B4-BE49-F238E27FC236}">
                <a16:creationId xmlns:a16="http://schemas.microsoft.com/office/drawing/2014/main" id="{670F20D9-88C5-AE95-5503-CCF1848EA0B7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0" y="3429000"/>
            <a:ext cx="12192000" cy="0"/>
          </a:xfrm>
          <a:prstGeom prst="straightConnector1">
            <a:avLst/>
          </a:prstGeom>
          <a:noFill/>
          <a:ln w="76200" cap="rnd">
            <a:solidFill>
              <a:srgbClr val="C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3F22F677-15BA-7F13-4584-2C0E4D2AE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934" y="574159"/>
            <a:ext cx="5443871" cy="2319772"/>
          </a:xfrm>
        </p:spPr>
        <p:txBody>
          <a:bodyPr anchor="ctr" anchorCtr="0"/>
          <a:lstStyle>
            <a:lvl1pPr algn="ctr">
              <a:defRPr sz="60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0E9EAC00-952F-4E3C-B00C-A59C47FBCEA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040" y="3733496"/>
            <a:ext cx="1602784" cy="160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0F3814A9-5199-08A4-5844-D064227DECD2}"/>
              </a:ext>
            </a:extLst>
          </p:cNvPr>
          <p:cNvSpPr txBox="1"/>
          <p:nvPr userDrawn="1"/>
        </p:nvSpPr>
        <p:spPr>
          <a:xfrm>
            <a:off x="640291" y="5283981"/>
            <a:ext cx="4815419" cy="1323439"/>
          </a:xfrm>
          <a:prstGeom prst="rect">
            <a:avLst/>
          </a:prstGeom>
          <a:noFill/>
          <a:effectLst>
            <a:glow rad="63500">
              <a:srgbClr val="FFFF0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nl-NL" sz="4000" dirty="0">
                <a:solidFill>
                  <a:srgbClr val="FFFFFF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Gouda</a:t>
            </a:r>
          </a:p>
          <a:p>
            <a:pPr algn="ctr"/>
            <a:r>
              <a:rPr lang="nl-NL" sz="4000" dirty="0">
                <a:solidFill>
                  <a:srgbClr val="FFFFFF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Tijdmachine</a:t>
            </a:r>
          </a:p>
        </p:txBody>
      </p:sp>
    </p:spTree>
    <p:extLst>
      <p:ext uri="{BB962C8B-B14F-4D97-AF65-F5344CB8AC3E}">
        <p14:creationId xmlns:p14="http://schemas.microsoft.com/office/powerpoint/2010/main" val="2952497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The image shows a charming, multi-story building with a red door and a green awning, located on a sunny street with bicycles and pedestrians.&#10;&#10;Door AI gegenereerde inhoud is mogelijk onjuist.">
            <a:extLst>
              <a:ext uri="{FF2B5EF4-FFF2-40B4-BE49-F238E27FC236}">
                <a16:creationId xmlns:a16="http://schemas.microsoft.com/office/drawing/2014/main" id="{E89C05F0-F010-E58A-792D-D3F62B4591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8" name="Google Shape;21;p3">
            <a:extLst>
              <a:ext uri="{FF2B5EF4-FFF2-40B4-BE49-F238E27FC236}">
                <a16:creationId xmlns:a16="http://schemas.microsoft.com/office/drawing/2014/main" id="{7394386B-95E8-DB79-32E1-948D9466CF86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1" name="AutoShape 6">
            <a:extLst>
              <a:ext uri="{FF2B5EF4-FFF2-40B4-BE49-F238E27FC236}">
                <a16:creationId xmlns:a16="http://schemas.microsoft.com/office/drawing/2014/main" id="{670F20D9-88C5-AE95-5503-CCF1848EA0B7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0" y="3429000"/>
            <a:ext cx="12192000" cy="0"/>
          </a:xfrm>
          <a:prstGeom prst="straightConnector1">
            <a:avLst/>
          </a:prstGeom>
          <a:noFill/>
          <a:ln w="76200" cap="rnd">
            <a:solidFill>
              <a:srgbClr val="C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3F22F677-15BA-7F13-4584-2C0E4D2AE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934" y="574159"/>
            <a:ext cx="5443871" cy="2319772"/>
          </a:xfrm>
        </p:spPr>
        <p:txBody>
          <a:bodyPr anchor="ctr" anchorCtr="0"/>
          <a:lstStyle>
            <a:lvl1pPr algn="ctr">
              <a:defRPr sz="60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0E9EAC00-952F-4E3C-B00C-A59C47FBCEA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040" y="3733496"/>
            <a:ext cx="1602784" cy="160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0F3814A9-5199-08A4-5844-D064227DECD2}"/>
              </a:ext>
            </a:extLst>
          </p:cNvPr>
          <p:cNvSpPr txBox="1"/>
          <p:nvPr userDrawn="1"/>
        </p:nvSpPr>
        <p:spPr>
          <a:xfrm>
            <a:off x="640291" y="5283981"/>
            <a:ext cx="4815419" cy="1323439"/>
          </a:xfrm>
          <a:prstGeom prst="rect">
            <a:avLst/>
          </a:prstGeom>
          <a:noFill/>
          <a:effectLst>
            <a:glow rad="63500">
              <a:srgbClr val="FFFF0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nl-NL" sz="4000" dirty="0">
                <a:solidFill>
                  <a:srgbClr val="FFFFFF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Gouda</a:t>
            </a:r>
          </a:p>
          <a:p>
            <a:pPr algn="ctr"/>
            <a:r>
              <a:rPr lang="nl-NL" sz="4000" dirty="0">
                <a:solidFill>
                  <a:srgbClr val="FFFFFF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Tijdmachine</a:t>
            </a:r>
          </a:p>
        </p:txBody>
      </p:sp>
    </p:spTree>
    <p:extLst>
      <p:ext uri="{BB962C8B-B14F-4D97-AF65-F5344CB8AC3E}">
        <p14:creationId xmlns:p14="http://schemas.microsoft.com/office/powerpoint/2010/main" val="1754608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0216DC-AAF8-1C77-454A-62579E7D5E0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609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21;p3">
            <a:extLst>
              <a:ext uri="{FF2B5EF4-FFF2-40B4-BE49-F238E27FC236}">
                <a16:creationId xmlns:a16="http://schemas.microsoft.com/office/drawing/2014/main" id="{7394386B-95E8-DB79-32E1-948D9466CF86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1" name="AutoShape 6">
            <a:extLst>
              <a:ext uri="{FF2B5EF4-FFF2-40B4-BE49-F238E27FC236}">
                <a16:creationId xmlns:a16="http://schemas.microsoft.com/office/drawing/2014/main" id="{670F20D9-88C5-AE95-5503-CCF1848EA0B7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0" y="3429000"/>
            <a:ext cx="12192000" cy="0"/>
          </a:xfrm>
          <a:prstGeom prst="straightConnector1">
            <a:avLst/>
          </a:prstGeom>
          <a:noFill/>
          <a:ln w="76200" cap="rnd">
            <a:solidFill>
              <a:srgbClr val="C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3F22F677-15BA-7F13-4584-2C0E4D2AE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934" y="574159"/>
            <a:ext cx="5443871" cy="2319772"/>
          </a:xfrm>
        </p:spPr>
        <p:txBody>
          <a:bodyPr anchor="ctr" anchorCtr="0"/>
          <a:lstStyle>
            <a:lvl1pPr algn="ctr">
              <a:defRPr sz="60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0E9EAC00-952F-4E3C-B00C-A59C47FBCEA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040" y="3733496"/>
            <a:ext cx="1602784" cy="160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0F3814A9-5199-08A4-5844-D064227DECD2}"/>
              </a:ext>
            </a:extLst>
          </p:cNvPr>
          <p:cNvSpPr txBox="1"/>
          <p:nvPr userDrawn="1"/>
        </p:nvSpPr>
        <p:spPr>
          <a:xfrm>
            <a:off x="640291" y="5283981"/>
            <a:ext cx="4815419" cy="1323439"/>
          </a:xfrm>
          <a:prstGeom prst="rect">
            <a:avLst/>
          </a:prstGeom>
          <a:noFill/>
          <a:effectLst>
            <a:glow rad="63500">
              <a:srgbClr val="FFFF0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nl-NL" sz="4000" dirty="0">
                <a:solidFill>
                  <a:srgbClr val="FFFFFF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Gouda</a:t>
            </a:r>
          </a:p>
          <a:p>
            <a:pPr algn="ctr"/>
            <a:r>
              <a:rPr lang="nl-NL" sz="4000" dirty="0">
                <a:solidFill>
                  <a:srgbClr val="FFFFFF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Tijdmachine</a:t>
            </a:r>
          </a:p>
        </p:txBody>
      </p:sp>
    </p:spTree>
    <p:extLst>
      <p:ext uri="{BB962C8B-B14F-4D97-AF65-F5344CB8AC3E}">
        <p14:creationId xmlns:p14="http://schemas.microsoft.com/office/powerpoint/2010/main" val="2511841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buitenshuis, gebouw, hemel, straat&#10;&#10;Door AI gegenereerde inhoud is mogelijk onjuist.">
            <a:extLst>
              <a:ext uri="{FF2B5EF4-FFF2-40B4-BE49-F238E27FC236}">
                <a16:creationId xmlns:a16="http://schemas.microsoft.com/office/drawing/2014/main" id="{B9B2CB0C-5F96-4703-9E54-628A27EBBB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1" y="0"/>
            <a:ext cx="6096000" cy="6858000"/>
          </a:xfrm>
          <a:prstGeom prst="rect">
            <a:avLst/>
          </a:prstGeom>
        </p:spPr>
      </p:pic>
      <p:sp>
        <p:nvSpPr>
          <p:cNvPr id="8" name="Google Shape;21;p3">
            <a:extLst>
              <a:ext uri="{FF2B5EF4-FFF2-40B4-BE49-F238E27FC236}">
                <a16:creationId xmlns:a16="http://schemas.microsoft.com/office/drawing/2014/main" id="{7394386B-95E8-DB79-32E1-948D9466CF86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1" name="AutoShape 6">
            <a:extLst>
              <a:ext uri="{FF2B5EF4-FFF2-40B4-BE49-F238E27FC236}">
                <a16:creationId xmlns:a16="http://schemas.microsoft.com/office/drawing/2014/main" id="{670F20D9-88C5-AE95-5503-CCF1848EA0B7}"/>
              </a:ext>
            </a:extLst>
          </p:cNvPr>
          <p:cNvCxnSpPr>
            <a:cxnSpLocks noChangeShapeType="1"/>
            <a:stCxn id="8" idx="1"/>
          </p:cNvCxnSpPr>
          <p:nvPr userDrawn="1"/>
        </p:nvCxnSpPr>
        <p:spPr bwMode="auto">
          <a:xfrm>
            <a:off x="0" y="3429000"/>
            <a:ext cx="12192000" cy="0"/>
          </a:xfrm>
          <a:prstGeom prst="straightConnector1">
            <a:avLst/>
          </a:prstGeom>
          <a:noFill/>
          <a:ln w="76200" cap="rnd">
            <a:solidFill>
              <a:srgbClr val="C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3F22F677-15BA-7F13-4584-2C0E4D2AE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934" y="574159"/>
            <a:ext cx="5443871" cy="2319772"/>
          </a:xfrm>
        </p:spPr>
        <p:txBody>
          <a:bodyPr anchor="ctr" anchorCtr="0"/>
          <a:lstStyle>
            <a:lvl1pPr algn="ctr">
              <a:defRPr sz="60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0E9EAC00-952F-4E3C-B00C-A59C47FBCEA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040" y="3733496"/>
            <a:ext cx="1602784" cy="160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0F3814A9-5199-08A4-5844-D064227DECD2}"/>
              </a:ext>
            </a:extLst>
          </p:cNvPr>
          <p:cNvSpPr txBox="1"/>
          <p:nvPr userDrawn="1"/>
        </p:nvSpPr>
        <p:spPr>
          <a:xfrm>
            <a:off x="640291" y="5283981"/>
            <a:ext cx="4815419" cy="1323439"/>
          </a:xfrm>
          <a:prstGeom prst="rect">
            <a:avLst/>
          </a:prstGeom>
          <a:noFill/>
          <a:effectLst>
            <a:glow rad="63500">
              <a:srgbClr val="FFFF0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nl-NL" sz="4000" dirty="0">
                <a:solidFill>
                  <a:srgbClr val="FFFFFF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Gouda</a:t>
            </a:r>
          </a:p>
          <a:p>
            <a:pPr algn="ctr"/>
            <a:r>
              <a:rPr lang="nl-NL" sz="4000" dirty="0">
                <a:solidFill>
                  <a:srgbClr val="FFFFFF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Tijdmachine</a:t>
            </a:r>
          </a:p>
        </p:txBody>
      </p:sp>
    </p:spTree>
    <p:extLst>
      <p:ext uri="{BB962C8B-B14F-4D97-AF65-F5344CB8AC3E}">
        <p14:creationId xmlns:p14="http://schemas.microsoft.com/office/powerpoint/2010/main" val="1098277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ot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BB5E494E-BA42-EA2F-B63E-69790C7EECF2}"/>
              </a:ext>
            </a:extLst>
          </p:cNvPr>
          <p:cNvSpPr/>
          <p:nvPr userDrawn="1"/>
        </p:nvSpPr>
        <p:spPr>
          <a:xfrm>
            <a:off x="-1" y="0"/>
            <a:ext cx="4861225" cy="507760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090FBBCC-3669-FEFE-0FFA-C8B51BEFC1DB}"/>
              </a:ext>
            </a:extLst>
          </p:cNvPr>
          <p:cNvSpPr/>
          <p:nvPr userDrawn="1"/>
        </p:nvSpPr>
        <p:spPr>
          <a:xfrm>
            <a:off x="6109923" y="0"/>
            <a:ext cx="6082077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F46C4DEE-0ADB-2B12-65DA-B857B1C7382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167" y="309812"/>
            <a:ext cx="1602784" cy="160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31EDD7AF-F680-AC4B-2D8C-1D09305C7647}"/>
              </a:ext>
            </a:extLst>
          </p:cNvPr>
          <p:cNvSpPr txBox="1"/>
          <p:nvPr userDrawn="1"/>
        </p:nvSpPr>
        <p:spPr>
          <a:xfrm>
            <a:off x="6889418" y="1860297"/>
            <a:ext cx="4815419" cy="1323439"/>
          </a:xfrm>
          <a:prstGeom prst="rect">
            <a:avLst/>
          </a:prstGeom>
          <a:noFill/>
          <a:effectLst>
            <a:glow rad="63500">
              <a:srgbClr val="FFFF0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nl-NL" sz="4000" dirty="0">
                <a:solidFill>
                  <a:srgbClr val="FFFFFF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Gouda</a:t>
            </a:r>
          </a:p>
          <a:p>
            <a:pPr algn="ctr"/>
            <a:r>
              <a:rPr lang="nl-NL" sz="4000" dirty="0">
                <a:solidFill>
                  <a:srgbClr val="FFFFFF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Tijdmachine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E60D4829-7FB8-1AB0-B6C7-F580C4042B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924" y="0"/>
            <a:ext cx="6082074" cy="6857999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cxnSp>
        <p:nvCxnSpPr>
          <p:cNvPr id="11" name="AutoShape 6">
            <a:extLst>
              <a:ext uri="{FF2B5EF4-FFF2-40B4-BE49-F238E27FC236}">
                <a16:creationId xmlns:a16="http://schemas.microsoft.com/office/drawing/2014/main" id="{5CB9CFD6-BACA-89B0-A395-919605532DE6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70258" y="3429000"/>
            <a:ext cx="12121742" cy="0"/>
          </a:xfrm>
          <a:prstGeom prst="straightConnector1">
            <a:avLst/>
          </a:prstGeom>
          <a:noFill/>
          <a:ln w="76200" cap="rnd">
            <a:solidFill>
              <a:srgbClr val="C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sp>
        <p:nvSpPr>
          <p:cNvPr id="2" name="Tekstvak 1">
            <a:extLst>
              <a:ext uri="{FF2B5EF4-FFF2-40B4-BE49-F238E27FC236}">
                <a16:creationId xmlns:a16="http://schemas.microsoft.com/office/drawing/2014/main" id="{0C5EFBB4-69D0-590B-BB4F-E87D718B6FFE}"/>
              </a:ext>
            </a:extLst>
          </p:cNvPr>
          <p:cNvSpPr txBox="1"/>
          <p:nvPr userDrawn="1"/>
        </p:nvSpPr>
        <p:spPr>
          <a:xfrm>
            <a:off x="6675120" y="4212088"/>
            <a:ext cx="48332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solidFill>
                  <a:schemeClr val="tx2">
                    <a:lumMod val="9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goudatijdmachine.nl is initiatief van </a:t>
            </a:r>
          </a:p>
          <a:p>
            <a:pPr algn="ctr"/>
            <a:r>
              <a:rPr lang="nl-NL" sz="2400" dirty="0">
                <a:solidFill>
                  <a:schemeClr val="tx2">
                    <a:lumMod val="9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Historische Vereniging Die Goude </a:t>
            </a:r>
          </a:p>
          <a:p>
            <a:pPr algn="ctr"/>
            <a:r>
              <a:rPr lang="nl-NL" sz="2400" dirty="0">
                <a:solidFill>
                  <a:schemeClr val="tx2">
                    <a:lumMod val="9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en Streekarchief Midden-Holland, </a:t>
            </a:r>
          </a:p>
          <a:p>
            <a:pPr algn="ctr"/>
            <a:r>
              <a:rPr lang="nl-NL" sz="2400" dirty="0">
                <a:solidFill>
                  <a:schemeClr val="tx2">
                    <a:lumMod val="9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mede mogelijk gemaakt door vele vrijwilligers </a:t>
            </a:r>
            <a:r>
              <a:rPr lang="nl-NL" sz="2400">
                <a:solidFill>
                  <a:schemeClr val="tx2">
                    <a:lumMod val="9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en archivarissen</a:t>
            </a:r>
            <a:endParaRPr lang="nl-NL" sz="2400" dirty="0">
              <a:solidFill>
                <a:schemeClr val="tx2">
                  <a:lumMod val="95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678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6FF5BB28-D1B1-AB26-855C-EB5C456F3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1917945-C77F-A58B-516C-15A6541C1A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D39628A-CA80-EB66-8D11-A8C0BF84BC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fld id="{81CC9D06-894D-4230-91E1-5A4D165379D0}" type="datetimeFigureOut">
              <a:rPr lang="nl-NL" smtClean="0"/>
              <a:pPr/>
              <a:t>27-2-2026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E4DA832-3025-5731-9CB3-01C90B29D2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3664837-B310-84DE-48B7-C2CB9611F1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fld id="{5C882A66-ECF7-4F00-88E7-AC212FAD1D17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00185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1" r:id="rId5"/>
    <p:sldLayoutId id="2147483656" r:id="rId6"/>
    <p:sldLayoutId id="2147483657" r:id="rId7"/>
    <p:sldLayoutId id="2147483658" r:id="rId8"/>
    <p:sldLayoutId id="2147483655" r:id="rId9"/>
    <p:sldLayoutId id="214748367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udatijdmachine.nl/pesthuisregister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2AB926-201A-3E19-D97F-6BAA1C8776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“nieuwjaarsbijeenkomst”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0E28182-90E9-C10A-AF23-626470A467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nl-NL" sz="8800" dirty="0"/>
              <a:t>GT-café </a:t>
            </a:r>
            <a:br>
              <a:rPr lang="nl-NL" sz="8800" dirty="0"/>
            </a:br>
            <a:r>
              <a:rPr lang="nl-NL" sz="4000" dirty="0"/>
              <a:t>27 februari 2026</a:t>
            </a:r>
          </a:p>
        </p:txBody>
      </p:sp>
    </p:spTree>
    <p:extLst>
      <p:ext uri="{BB962C8B-B14F-4D97-AF65-F5344CB8AC3E}">
        <p14:creationId xmlns:p14="http://schemas.microsoft.com/office/powerpoint/2010/main" val="20845385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1782E6-391E-4853-DB05-BFD087235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2DB4462-C54E-2DAC-8EDA-BE603B4361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" name="Afbeelding 6" descr="Afbeelding met tekst, schermopname, Lettertype, Webpagina&#10;&#10;Door AI gegenereerde inhoud is mogelijk onjuist.">
            <a:extLst>
              <a:ext uri="{FF2B5EF4-FFF2-40B4-BE49-F238E27FC236}">
                <a16:creationId xmlns:a16="http://schemas.microsoft.com/office/drawing/2014/main" id="{B485FBD4-D7FA-6104-8BAD-1EC3B2C1CA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404035" cy="7752522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72366254-7443-70C0-B31D-A325E2796360}"/>
              </a:ext>
            </a:extLst>
          </p:cNvPr>
          <p:cNvSpPr/>
          <p:nvPr/>
        </p:nvSpPr>
        <p:spPr>
          <a:xfrm>
            <a:off x="-1" y="6547046"/>
            <a:ext cx="12404035" cy="18097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731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1782E6-391E-4853-DB05-BFD087235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2DB4462-C54E-2DAC-8EDA-BE603B4361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" name="Afbeelding 6" descr="Afbeelding met tekst, schermopname, Lettertype, Webpagina&#10;&#10;Door AI gegenereerde inhoud is mogelijk onjuist.">
            <a:extLst>
              <a:ext uri="{FF2B5EF4-FFF2-40B4-BE49-F238E27FC236}">
                <a16:creationId xmlns:a16="http://schemas.microsoft.com/office/drawing/2014/main" id="{B485FBD4-D7FA-6104-8BAD-1EC3B2C1CA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404035" cy="7752522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72366254-7443-70C0-B31D-A325E2796360}"/>
              </a:ext>
            </a:extLst>
          </p:cNvPr>
          <p:cNvSpPr/>
          <p:nvPr/>
        </p:nvSpPr>
        <p:spPr>
          <a:xfrm>
            <a:off x="-1" y="6547046"/>
            <a:ext cx="12404035" cy="18097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5" name="Afbeelding 4" descr="Afbeelding met tekst, schermopname, Webpagina, Website&#10;&#10;Door AI gegenereerde inhoud is mogelijk onjuist.">
            <a:extLst>
              <a:ext uri="{FF2B5EF4-FFF2-40B4-BE49-F238E27FC236}">
                <a16:creationId xmlns:a16="http://schemas.microsoft.com/office/drawing/2014/main" id="{7ACA9EB6-A86E-6D40-52B4-0C4500913B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566" y="5033913"/>
            <a:ext cx="12405600" cy="682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6440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FACB80-AF06-1FBD-C67B-51FC59BA3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7C33269-CAA7-10FA-7074-3F7F33C257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 descr="Afbeelding met tekst, kaart, schermopname, atlas&#10;&#10;Door AI gegenereerde inhoud is mogelijk onjuist.">
            <a:extLst>
              <a:ext uri="{FF2B5EF4-FFF2-40B4-BE49-F238E27FC236}">
                <a16:creationId xmlns:a16="http://schemas.microsoft.com/office/drawing/2014/main" id="{47A6EFA8-26E8-F0D4-9E98-84A524DDE4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289410" cy="768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7538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FACB80-AF06-1FBD-C67B-51FC59BA3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7C33269-CAA7-10FA-7074-3F7F33C257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 descr="Afbeelding met tekst, kaart, schermopname, atlas&#10;&#10;Door AI gegenereerde inhoud is mogelijk onjuist.">
            <a:extLst>
              <a:ext uri="{FF2B5EF4-FFF2-40B4-BE49-F238E27FC236}">
                <a16:creationId xmlns:a16="http://schemas.microsoft.com/office/drawing/2014/main" id="{47A6EFA8-26E8-F0D4-9E98-84A524DDE4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289410" cy="7680881"/>
          </a:xfrm>
          <a:prstGeom prst="rect">
            <a:avLst/>
          </a:prstGeom>
        </p:spPr>
      </p:pic>
      <p:pic>
        <p:nvPicPr>
          <p:cNvPr id="6" name="Afbeelding 5" descr="Afbeelding met tekst, kaart, schermopname, Lettertype&#10;&#10;Door AI gegenereerde inhoud is mogelijk onjuist.">
            <a:extLst>
              <a:ext uri="{FF2B5EF4-FFF2-40B4-BE49-F238E27FC236}">
                <a16:creationId xmlns:a16="http://schemas.microsoft.com/office/drawing/2014/main" id="{6C4B48AD-8204-305C-2435-124926C6DC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" y="3183900"/>
            <a:ext cx="12290400" cy="844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4962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920D67-2EBD-C3F6-7A4F-0BAA3BDBC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769594C-3087-4656-0709-D67EDEE7DE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" name="Afbeelding 6" descr="Afbeelding met tekst, schermopname&#10;&#10;Door AI gegenereerde inhoud is mogelijk onjuist.">
            <a:extLst>
              <a:ext uri="{FF2B5EF4-FFF2-40B4-BE49-F238E27FC236}">
                <a16:creationId xmlns:a16="http://schemas.microsoft.com/office/drawing/2014/main" id="{E44880ED-B7E6-1A65-2255-81F33F0A8A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600" y="0"/>
            <a:ext cx="10210800" cy="5032375"/>
          </a:xfrm>
          <a:prstGeom prst="rect">
            <a:avLst/>
          </a:prstGeom>
        </p:spPr>
      </p:pic>
      <p:pic>
        <p:nvPicPr>
          <p:cNvPr id="13" name="Afbeelding 12" descr="Afbeelding met tekst, schermopname, Lettertype, nummer&#10;&#10;Door AI gegenereerde inhoud is mogelijk onjuist.">
            <a:extLst>
              <a:ext uri="{FF2B5EF4-FFF2-40B4-BE49-F238E27FC236}">
                <a16:creationId xmlns:a16="http://schemas.microsoft.com/office/drawing/2014/main" id="{8D62021D-4560-FBEA-A1B9-9F77376E42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600" y="3068319"/>
            <a:ext cx="10210800" cy="5991225"/>
          </a:xfrm>
          <a:prstGeom prst="rect">
            <a:avLst/>
          </a:prstGeom>
        </p:spPr>
      </p:pic>
      <p:sp>
        <p:nvSpPr>
          <p:cNvPr id="14" name="Rechthoek 13">
            <a:extLst>
              <a:ext uri="{FF2B5EF4-FFF2-40B4-BE49-F238E27FC236}">
                <a16:creationId xmlns:a16="http://schemas.microsoft.com/office/drawing/2014/main" id="{6F106717-DCC6-3481-DF99-F6CFF24F63B1}"/>
              </a:ext>
            </a:extLst>
          </p:cNvPr>
          <p:cNvSpPr/>
          <p:nvPr/>
        </p:nvSpPr>
        <p:spPr>
          <a:xfrm>
            <a:off x="0" y="0"/>
            <a:ext cx="123491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032DDC0F-7B8E-6C0B-A932-0A43D537A908}"/>
              </a:ext>
            </a:extLst>
          </p:cNvPr>
          <p:cNvSpPr/>
          <p:nvPr/>
        </p:nvSpPr>
        <p:spPr>
          <a:xfrm>
            <a:off x="10957089" y="0"/>
            <a:ext cx="131661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486869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FACB80-AF06-1FBD-C67B-51FC59BA3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7C33269-CAA7-10FA-7074-3F7F33C257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 descr="Afbeelding met tekst, kaart, schermopname, atlas&#10;&#10;Door AI gegenereerde inhoud is mogelijk onjuist.">
            <a:extLst>
              <a:ext uri="{FF2B5EF4-FFF2-40B4-BE49-F238E27FC236}">
                <a16:creationId xmlns:a16="http://schemas.microsoft.com/office/drawing/2014/main" id="{47A6EFA8-26E8-F0D4-9E98-84A524DDE4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289410" cy="768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9309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FD1382-AA4B-CA07-0F18-501CA99E4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FDD4E46-FDD4-DCA4-AECB-5971101FC9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 descr="Afbeelding met kaart, tekst, atlas&#10;&#10;Door AI gegenereerde inhoud is mogelijk onjuist.">
            <a:extLst>
              <a:ext uri="{FF2B5EF4-FFF2-40B4-BE49-F238E27FC236}">
                <a16:creationId xmlns:a16="http://schemas.microsoft.com/office/drawing/2014/main" id="{E084DB0F-A827-7A83-D540-B9E85DDA58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4512" cy="764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6778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5A9948-F175-25E6-D71A-8477A6495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7BA2333-F273-6EEA-13F5-0000B4D116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1" name="Afbeelding 10" descr="Afbeelding met kaart, tekst&#10;&#10;Door AI gegenereerde inhoud is mogelijk onjuist.">
            <a:extLst>
              <a:ext uri="{FF2B5EF4-FFF2-40B4-BE49-F238E27FC236}">
                <a16:creationId xmlns:a16="http://schemas.microsoft.com/office/drawing/2014/main" id="{8971B65E-A107-70A6-963D-278C9A829F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7229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91CC67-0806-45B0-9500-ED84DF7B1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32ED087-4E72-08A7-A505-46480A2FDE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 descr="Afbeelding met boom, schermopname, winter, tekst&#10;&#10;Door AI gegenereerde inhoud is mogelijk onjuist.">
            <a:extLst>
              <a:ext uri="{FF2B5EF4-FFF2-40B4-BE49-F238E27FC236}">
                <a16:creationId xmlns:a16="http://schemas.microsoft.com/office/drawing/2014/main" id="{64CAB489-4E9F-3B4A-F2CF-28ABC2AEE0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208256" cy="7088957"/>
          </a:xfrm>
          <a:prstGeom prst="rect">
            <a:avLst/>
          </a:prstGeom>
        </p:spPr>
      </p:pic>
      <p:pic>
        <p:nvPicPr>
          <p:cNvPr id="7" name="Afbeelding 6" descr="Afbeelding met boom, schermopname, winter, tekst&#10;&#10;Door AI gegenereerde inhoud is mogelijk onjuist.">
            <a:extLst>
              <a:ext uri="{FF2B5EF4-FFF2-40B4-BE49-F238E27FC236}">
                <a16:creationId xmlns:a16="http://schemas.microsoft.com/office/drawing/2014/main" id="{B68AD592-9D9C-3032-4680-66EFE0CEE8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381946"/>
            <a:ext cx="7459744" cy="47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1203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1782E6-391E-4853-DB05-BFD087235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2DB4462-C54E-2DAC-8EDA-BE603B4361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" name="Afbeelding 6" descr="Afbeelding met tekst, schermopname, Lettertype, Webpagina&#10;&#10;Door AI gegenereerde inhoud is mogelijk onjuist.">
            <a:extLst>
              <a:ext uri="{FF2B5EF4-FFF2-40B4-BE49-F238E27FC236}">
                <a16:creationId xmlns:a16="http://schemas.microsoft.com/office/drawing/2014/main" id="{B485FBD4-D7FA-6104-8BAD-1EC3B2C1CA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404035" cy="7752522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72366254-7443-70C0-B31D-A325E2796360}"/>
              </a:ext>
            </a:extLst>
          </p:cNvPr>
          <p:cNvSpPr/>
          <p:nvPr/>
        </p:nvSpPr>
        <p:spPr>
          <a:xfrm>
            <a:off x="-1" y="6547046"/>
            <a:ext cx="12404035" cy="18097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5" name="Afbeelding 4" descr="Afbeelding met tekst, schermopname, software, Webpagina&#10;&#10;Door AI gegenereerde inhoud is mogelijk onjuist.">
            <a:extLst>
              <a:ext uri="{FF2B5EF4-FFF2-40B4-BE49-F238E27FC236}">
                <a16:creationId xmlns:a16="http://schemas.microsoft.com/office/drawing/2014/main" id="{856777C6-D4DD-11BE-79E3-A50014C617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5024487"/>
            <a:ext cx="12405600" cy="61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1028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51487B-C8A7-9C8C-2EEF-C4511F2DF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Agenda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8876C3D-D163-3B44-8D12-95979EE3DC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086322" cy="435133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nl-NL" dirty="0"/>
              <a:t>Welkom (</a:t>
            </a:r>
            <a:r>
              <a:rPr lang="nl-NL" dirty="0" err="1"/>
              <a:t>Coretta</a:t>
            </a:r>
            <a:r>
              <a:rPr lang="nl-NL" dirty="0"/>
              <a:t>)</a:t>
            </a:r>
          </a:p>
          <a:p>
            <a:pPr>
              <a:lnSpc>
                <a:spcPct val="150000"/>
              </a:lnSpc>
            </a:pPr>
            <a:r>
              <a:rPr lang="nl-NL" dirty="0"/>
              <a:t>Vele Panden (Bob)</a:t>
            </a:r>
          </a:p>
          <a:p>
            <a:pPr>
              <a:lnSpc>
                <a:spcPct val="150000"/>
              </a:lnSpc>
            </a:pPr>
            <a:r>
              <a:rPr lang="nl-NL" dirty="0"/>
              <a:t>Onderzoek naar het </a:t>
            </a:r>
            <a:r>
              <a:rPr lang="nl-NL" dirty="0" err="1"/>
              <a:t>Commissarishuys</a:t>
            </a:r>
            <a:r>
              <a:rPr lang="nl-NL" dirty="0"/>
              <a:t> aan de Veerstal (René en Ronald)</a:t>
            </a:r>
          </a:p>
          <a:p>
            <a:pPr>
              <a:lnSpc>
                <a:spcPct val="150000"/>
              </a:lnSpc>
            </a:pPr>
            <a:r>
              <a:rPr lang="nl-NL" dirty="0"/>
              <a:t>Geplunderde huizen tijdens de opstand van 1787 (Erik)</a:t>
            </a:r>
          </a:p>
          <a:p>
            <a:pPr>
              <a:lnSpc>
                <a:spcPct val="150000"/>
              </a:lnSpc>
            </a:pPr>
            <a:r>
              <a:rPr lang="nl-NL" dirty="0"/>
              <a:t>Borrel</a:t>
            </a:r>
          </a:p>
          <a:p>
            <a:pPr marL="0" indent="0">
              <a:lnSpc>
                <a:spcPct val="150000"/>
              </a:lnSpc>
              <a:buNone/>
            </a:pPr>
            <a:endParaRPr lang="nl-NL" dirty="0"/>
          </a:p>
          <a:p>
            <a:pPr marL="0" indent="0">
              <a:lnSpc>
                <a:spcPct val="150000"/>
              </a:lnSpc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682836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973F1F-D8C6-A23B-32BE-63B087420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52A7E09-8568-6BBD-CF38-6DA587FA56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" name="Afbeelding 6" descr="Afbeelding met tekst, Lettertype, schermopname, handschrift&#10;&#10;Door AI gegenereerde inhoud is mogelijk onjuist.">
            <a:extLst>
              <a:ext uri="{FF2B5EF4-FFF2-40B4-BE49-F238E27FC236}">
                <a16:creationId xmlns:a16="http://schemas.microsoft.com/office/drawing/2014/main" id="{DE168069-B046-34BB-C051-55C0A250AC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3285"/>
            <a:ext cx="12192000" cy="5474369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9DEDA504-2B82-1226-CEB5-8873EAB6CF30}"/>
              </a:ext>
            </a:extLst>
          </p:cNvPr>
          <p:cNvSpPr/>
          <p:nvPr/>
        </p:nvSpPr>
        <p:spPr>
          <a:xfrm>
            <a:off x="0" y="5400927"/>
            <a:ext cx="12192000" cy="69662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57FF0773-C7C6-AB77-0D09-4354F0C0A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800" y="5485147"/>
            <a:ext cx="8026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0273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973F1F-D8C6-A23B-32BE-63B087420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52A7E09-8568-6BBD-CF38-6DA587FA56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9DEDA504-2B82-1226-CEB5-8873EAB6CF30}"/>
              </a:ext>
            </a:extLst>
          </p:cNvPr>
          <p:cNvSpPr/>
          <p:nvPr/>
        </p:nvSpPr>
        <p:spPr>
          <a:xfrm>
            <a:off x="0" y="0"/>
            <a:ext cx="12192000" cy="123672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57FF0773-C7C6-AB77-0D09-4354F0C0A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16" y="165936"/>
            <a:ext cx="11183568" cy="9555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15333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FFC49B-6C2D-5DC9-1CC7-08D0773A5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A5455BA-A74F-08ED-6F46-8F6D36DEAC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Afbeelding 3" descr="Afbeelding met tekst, Lettertype, schermopname, handschrift&#10;&#10;Door AI gegenereerde inhoud is mogelijk onjuist.">
            <a:extLst>
              <a:ext uri="{FF2B5EF4-FFF2-40B4-BE49-F238E27FC236}">
                <a16:creationId xmlns:a16="http://schemas.microsoft.com/office/drawing/2014/main" id="{2C2A2637-F1A2-53CB-6366-AA399E54F5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12367966" cy="1904215"/>
          </a:xfrm>
          <a:prstGeom prst="rect">
            <a:avLst/>
          </a:prstGeom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id="{A48AC9E0-FE17-630C-7D2E-D47DDD2FC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498" y="1781665"/>
            <a:ext cx="11539766" cy="4423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36617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651143D-9E04-9092-E6BF-D3403CD81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Onderzoek </a:t>
            </a:r>
            <a:br>
              <a:rPr lang="nl-NL" dirty="0"/>
            </a:br>
            <a:r>
              <a:rPr lang="nl-NL" dirty="0"/>
              <a:t>naar het </a:t>
            </a:r>
            <a:r>
              <a:rPr lang="nl-NL" dirty="0" err="1"/>
              <a:t>Commissarishuys</a:t>
            </a:r>
            <a:r>
              <a:rPr lang="nl-NL" dirty="0"/>
              <a:t> aan de Veerstal</a:t>
            </a:r>
          </a:p>
        </p:txBody>
      </p:sp>
    </p:spTree>
    <p:extLst>
      <p:ext uri="{BB962C8B-B14F-4D97-AF65-F5344CB8AC3E}">
        <p14:creationId xmlns:p14="http://schemas.microsoft.com/office/powerpoint/2010/main" val="14845205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120DC650-2550-C5F9-2014-B5AD3151B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Geplunderde huizen tijdens de opstand van 1787</a:t>
            </a:r>
          </a:p>
        </p:txBody>
      </p:sp>
    </p:spTree>
    <p:extLst>
      <p:ext uri="{BB962C8B-B14F-4D97-AF65-F5344CB8AC3E}">
        <p14:creationId xmlns:p14="http://schemas.microsoft.com/office/powerpoint/2010/main" val="28018746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67F246A9-94DC-5E04-A9D2-5EA10A2401C6}"/>
              </a:ext>
            </a:extLst>
          </p:cNvPr>
          <p:cNvSpPr txBox="1"/>
          <p:nvPr/>
        </p:nvSpPr>
        <p:spPr>
          <a:xfrm>
            <a:off x="6487296" y="3534033"/>
            <a:ext cx="5338119" cy="286232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br>
              <a:rPr lang="nl-NL" sz="3600" dirty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endParaRPr lang="nl-NL" sz="3600" dirty="0">
              <a:solidFill>
                <a:schemeClr val="tx2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ctr"/>
            <a:r>
              <a:rPr lang="nl-NL" sz="3600" dirty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Ga naar </a:t>
            </a:r>
            <a:r>
              <a:rPr lang="nl-NL" sz="3600" b="1" dirty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Help je mee?!</a:t>
            </a:r>
            <a:r>
              <a:rPr lang="nl-NL" sz="3600" dirty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op www.goudatijdmachine.nl</a:t>
            </a:r>
          </a:p>
          <a:p>
            <a:pPr algn="ctr"/>
            <a:endParaRPr lang="nl-NL" sz="3600" dirty="0">
              <a:solidFill>
                <a:schemeClr val="tx2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6666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1B80BF81-1696-492F-425A-14A2E651ABA5}"/>
              </a:ext>
            </a:extLst>
          </p:cNvPr>
          <p:cNvSpPr/>
          <p:nvPr/>
        </p:nvSpPr>
        <p:spPr>
          <a:xfrm>
            <a:off x="0" y="1"/>
            <a:ext cx="12192000" cy="1373386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1016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DA2AB1B-FD9E-24D2-CA3A-722372969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fontAlgn="base"/>
            <a:r>
              <a:rPr lang="nl-NL" dirty="0"/>
              <a:t>Welkom in de tijdmachine @ bouwwand</a:t>
            </a:r>
          </a:p>
        </p:txBody>
      </p:sp>
      <p:pic>
        <p:nvPicPr>
          <p:cNvPr id="6" name="Afbeelding 5" descr="Afbeelding met schoeisel, kleding, tekst, jeans&#10;&#10;Door AI gegenereerde inhoud is mogelijk onjuist.">
            <a:extLst>
              <a:ext uri="{FF2B5EF4-FFF2-40B4-BE49-F238E27FC236}">
                <a16:creationId xmlns:a16="http://schemas.microsoft.com/office/drawing/2014/main" id="{DC3BAB3F-FE8A-4D89-3D2F-0CB676E054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4757" y="1614196"/>
            <a:ext cx="4246089" cy="5243804"/>
          </a:xfrm>
          <a:prstGeom prst="rect">
            <a:avLst/>
          </a:prstGeom>
        </p:spPr>
      </p:pic>
      <p:pic>
        <p:nvPicPr>
          <p:cNvPr id="8" name="Afbeelding 7" descr="Afbeelding met tekst, poster, Reclame, grafische vormgeving&#10;&#10;Door AI gegenereerde inhoud is mogelijk onjuist.">
            <a:extLst>
              <a:ext uri="{FF2B5EF4-FFF2-40B4-BE49-F238E27FC236}">
                <a16:creationId xmlns:a16="http://schemas.microsoft.com/office/drawing/2014/main" id="{03EE4D10-6B57-A466-39B3-BC2DAFA8B4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9398" y="1614196"/>
            <a:ext cx="4189483" cy="5840964"/>
          </a:xfrm>
          <a:prstGeom prst="rect">
            <a:avLst/>
          </a:prstGeom>
        </p:spPr>
      </p:pic>
      <p:pic>
        <p:nvPicPr>
          <p:cNvPr id="10" name="Afbeelding 9" descr="Afbeelding met Menselijk gezicht, kleding, persoon, glimlach&#10;&#10;Door AI gegenereerde inhoud is mogelijk onjuist.">
            <a:extLst>
              <a:ext uri="{FF2B5EF4-FFF2-40B4-BE49-F238E27FC236}">
                <a16:creationId xmlns:a16="http://schemas.microsoft.com/office/drawing/2014/main" id="{FB561A66-3E40-D655-3C31-E4DD29F1D9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881" y="1614195"/>
            <a:ext cx="5663581" cy="4161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5230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D2149A-C110-70F2-3B6F-88F8BEA15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2505A02-FC31-487E-F1B7-4305C8534F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1B8EABE2-17B9-1AC3-B4E3-50FDAE50C51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3B75BB11-6DF0-C151-B97A-3035E49D11D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7" name="Afbeelding 6" descr="Afbeelding met tekst, krant, Publicatie, investeerder&#10;&#10;Door AI gegenereerde inhoud is mogelijk onjuist.">
            <a:extLst>
              <a:ext uri="{FF2B5EF4-FFF2-40B4-BE49-F238E27FC236}">
                <a16:creationId xmlns:a16="http://schemas.microsoft.com/office/drawing/2014/main" id="{1682B9B9-F0AB-9B22-14B9-AA2B15B2CC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091" y="0"/>
            <a:ext cx="95279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3247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856B24-444F-BAA6-8E53-8FD94D365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5739AFF-38CB-613A-E15C-4AE39B1000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F242B2E-12C1-47D7-2681-7060D2652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19"/>
            <a:ext cx="12192000" cy="6845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45987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1B80BF81-1696-492F-425A-14A2E651ABA5}"/>
              </a:ext>
            </a:extLst>
          </p:cNvPr>
          <p:cNvSpPr/>
          <p:nvPr/>
        </p:nvSpPr>
        <p:spPr>
          <a:xfrm>
            <a:off x="0" y="1"/>
            <a:ext cx="12192000" cy="1373386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1016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DA2AB1B-FD9E-24D2-CA3A-722372969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fontAlgn="base"/>
            <a:r>
              <a:rPr lang="nl-NL" dirty="0"/>
              <a:t>Gouds Geschiedenis Festival</a:t>
            </a:r>
          </a:p>
        </p:txBody>
      </p:sp>
      <p:sp>
        <p:nvSpPr>
          <p:cNvPr id="4" name="Google Shape;109;p17">
            <a:extLst>
              <a:ext uri="{FF2B5EF4-FFF2-40B4-BE49-F238E27FC236}">
                <a16:creationId xmlns:a16="http://schemas.microsoft.com/office/drawing/2014/main" id="{2BECEB31-5CE7-8615-3602-0B22FDB5A0A6}"/>
              </a:ext>
            </a:extLst>
          </p:cNvPr>
          <p:cNvSpPr txBox="1">
            <a:spLocks/>
          </p:cNvSpPr>
          <p:nvPr/>
        </p:nvSpPr>
        <p:spPr>
          <a:xfrm>
            <a:off x="0" y="1509911"/>
            <a:ext cx="12192000" cy="5348089"/>
          </a:xfrm>
          <a:prstGeom prst="rect">
            <a:avLst/>
          </a:prstGeom>
          <a:solidFill>
            <a:schemeClr val="bg1"/>
          </a:solidFill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1600"/>
              </a:spcBef>
              <a:buNone/>
            </a:pPr>
            <a:r>
              <a:rPr lang="nl-NL" sz="3200" b="1" dirty="0"/>
              <a:t>28 februari, 14:00 – 17:00 </a:t>
            </a:r>
            <a:r>
              <a:rPr lang="nl-NL" b="1" dirty="0"/>
              <a:t>in de Sint-Janskerk</a:t>
            </a:r>
            <a:endParaRPr lang="nl-NL" sz="3200" b="1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3226D73-D1DB-23AE-695B-29BDB233A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354" y="2254574"/>
            <a:ext cx="10145291" cy="460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55920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9DDD63EB-273D-E029-7071-274CEECF8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" name="Afbeelding 7" descr="Afbeelding met tekst, schermopname, ontwerp&#10;&#10;Door AI gegenereerde inhoud is mogelijk onjuist.">
            <a:hlinkClick r:id="rId3"/>
            <a:extLst>
              <a:ext uri="{FF2B5EF4-FFF2-40B4-BE49-F238E27FC236}">
                <a16:creationId xmlns:a16="http://schemas.microsoft.com/office/drawing/2014/main" id="{56E5E2C8-78AC-3A41-2DC5-BE18B5DD4F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88" y="-1"/>
            <a:ext cx="12196978" cy="7623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7114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B5A3BC-9C93-1DA8-2613-7E99ADEFF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Tijddetective Gouda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147ECA7-75E1-CF87-B649-23BD216E4A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 descr="Afbeelding met hemel, wolk, kleding, buitenshuis&#10;&#10;Door AI gegenereerde inhoud is mogelijk onjuist.">
            <a:extLst>
              <a:ext uri="{FF2B5EF4-FFF2-40B4-BE49-F238E27FC236}">
                <a16:creationId xmlns:a16="http://schemas.microsoft.com/office/drawing/2014/main" id="{3BF2AEB0-9C14-84D5-9CA3-8E32C056252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5661" y="1670672"/>
            <a:ext cx="6420678" cy="4280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8894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793E834B-2752-A91D-6B7A-D4AAE3D89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Vele Panden projecten</a:t>
            </a:r>
          </a:p>
        </p:txBody>
      </p:sp>
    </p:spTree>
    <p:extLst>
      <p:ext uri="{BB962C8B-B14F-4D97-AF65-F5344CB8AC3E}">
        <p14:creationId xmlns:p14="http://schemas.microsoft.com/office/powerpoint/2010/main" val="1711409201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Gouda Tijdmachine">
      <a:dk1>
        <a:srgbClr val="3891B1"/>
      </a:dk1>
      <a:lt1>
        <a:srgbClr val="EBEBEB"/>
      </a:lt1>
      <a:dk2>
        <a:srgbClr val="FFFFFF"/>
      </a:dk2>
      <a:lt2>
        <a:srgbClr val="B3A77D"/>
      </a:lt2>
      <a:accent1>
        <a:srgbClr val="D22425"/>
      </a:accent1>
      <a:accent2>
        <a:srgbClr val="F2DEDE"/>
      </a:accent2>
      <a:accent3>
        <a:srgbClr val="DFF0D8"/>
      </a:accent3>
      <a:accent4>
        <a:srgbClr val="543B3B"/>
      </a:accent4>
      <a:accent5>
        <a:srgbClr val="666666"/>
      </a:accent5>
      <a:accent6>
        <a:srgbClr val="CAE8F3"/>
      </a:accent6>
      <a:hlink>
        <a:srgbClr val="3891B1"/>
      </a:hlink>
      <a:folHlink>
        <a:srgbClr val="3891B1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e1" id="{1B178A5B-76F4-4019-AAFD-5ACA26A4532D}" vid="{C9E31D97-C4F4-4865-BC62-BCFB9C8BF068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Gouda Tijdmachine</Template>
  <TotalTime>228</TotalTime>
  <Words>112</Words>
  <Application>Microsoft Office PowerPoint</Application>
  <PresentationFormat>Breedbeeld</PresentationFormat>
  <Paragraphs>19</Paragraphs>
  <Slides>25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25</vt:i4>
      </vt:variant>
    </vt:vector>
  </HeadingPairs>
  <TitlesOfParts>
    <vt:vector size="30" baseType="lpstr">
      <vt:lpstr>Aptos</vt:lpstr>
      <vt:lpstr>Arial</vt:lpstr>
      <vt:lpstr>Open Sans SemiBold</vt:lpstr>
      <vt:lpstr>Source Sans Pro</vt:lpstr>
      <vt:lpstr>Kantoorthema</vt:lpstr>
      <vt:lpstr>“nieuwjaarsbijeenkomst”</vt:lpstr>
      <vt:lpstr>Agenda</vt:lpstr>
      <vt:lpstr>Welkom in de tijdmachine @ bouwwand</vt:lpstr>
      <vt:lpstr>PowerPoint-presentatie</vt:lpstr>
      <vt:lpstr>PowerPoint-presentatie</vt:lpstr>
      <vt:lpstr>Gouds Geschiedenis Festival</vt:lpstr>
      <vt:lpstr>PowerPoint-presentatie</vt:lpstr>
      <vt:lpstr>Tijddetective Gouda</vt:lpstr>
      <vt:lpstr>Vele Panden projecten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Onderzoek  naar het Commissarishuys aan de Veerstal</vt:lpstr>
      <vt:lpstr>Geplunderde huizen tijdens de opstand van 1787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Bob Coret</dc:creator>
  <cp:lastModifiedBy>Bob Coret</cp:lastModifiedBy>
  <cp:revision>33</cp:revision>
  <dcterms:created xsi:type="dcterms:W3CDTF">2025-08-27T14:23:09Z</dcterms:created>
  <dcterms:modified xsi:type="dcterms:W3CDTF">2026-02-27T13:31:34Z</dcterms:modified>
</cp:coreProperties>
</file>