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48"/>
  </p:notesMasterIdLst>
  <p:sldIdLst>
    <p:sldId id="256" r:id="rId3"/>
    <p:sldId id="261" r:id="rId4"/>
    <p:sldId id="376" r:id="rId5"/>
    <p:sldId id="377" r:id="rId6"/>
    <p:sldId id="378" r:id="rId7"/>
    <p:sldId id="379" r:id="rId8"/>
    <p:sldId id="284" r:id="rId9"/>
    <p:sldId id="413" r:id="rId10"/>
    <p:sldId id="411" r:id="rId11"/>
    <p:sldId id="415" r:id="rId12"/>
    <p:sldId id="416" r:id="rId13"/>
    <p:sldId id="414" r:id="rId14"/>
    <p:sldId id="417" r:id="rId15"/>
    <p:sldId id="418" r:id="rId16"/>
    <p:sldId id="424" r:id="rId17"/>
    <p:sldId id="419" r:id="rId18"/>
    <p:sldId id="452" r:id="rId19"/>
    <p:sldId id="449" r:id="rId20"/>
    <p:sldId id="389" r:id="rId21"/>
    <p:sldId id="450" r:id="rId22"/>
    <p:sldId id="453" r:id="rId23"/>
    <p:sldId id="428" r:id="rId24"/>
    <p:sldId id="430" r:id="rId25"/>
    <p:sldId id="451" r:id="rId26"/>
    <p:sldId id="429" r:id="rId27"/>
    <p:sldId id="431" r:id="rId28"/>
    <p:sldId id="420" r:id="rId29"/>
    <p:sldId id="433" r:id="rId30"/>
    <p:sldId id="434" r:id="rId31"/>
    <p:sldId id="432" r:id="rId32"/>
    <p:sldId id="435" r:id="rId33"/>
    <p:sldId id="436" r:id="rId34"/>
    <p:sldId id="437" r:id="rId35"/>
    <p:sldId id="438" r:id="rId36"/>
    <p:sldId id="439" r:id="rId37"/>
    <p:sldId id="440" r:id="rId38"/>
    <p:sldId id="441" r:id="rId39"/>
    <p:sldId id="442" r:id="rId40"/>
    <p:sldId id="443" r:id="rId41"/>
    <p:sldId id="444" r:id="rId42"/>
    <p:sldId id="445" r:id="rId43"/>
    <p:sldId id="448" r:id="rId44"/>
    <p:sldId id="446" r:id="rId45"/>
    <p:sldId id="427" r:id="rId46"/>
    <p:sldId id="262" r:id="rId4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F3F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7" autoAdjust="0"/>
    <p:restoredTop sz="94636"/>
  </p:normalViewPr>
  <p:slideViewPr>
    <p:cSldViewPr snapToGrid="0">
      <p:cViewPr varScale="1">
        <p:scale>
          <a:sx n="82" d="100"/>
          <a:sy n="82" d="100"/>
        </p:scale>
        <p:origin x="74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2E40C-D808-1A44-8A05-202162EF3C07}" type="datetimeFigureOut">
              <a:rPr lang="nl-NL" smtClean="0"/>
              <a:t>30-1-2026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60055-E25E-5444-8190-C4A045B2B4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781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08caada54e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08caada54e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in 2022: Gouda 750 jaar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“Gouda is een tijdmachine, ik kan in elke eeuw uitstappen”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Klara Smeets (stadsdichter van 2011-2014, bewerking van een zin uit het gedicht Achter de Kerk)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01583945b3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01583945b3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2887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Beschrijving foto: Raam 284-290 (1979/1980)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60055-E25E-5444-8190-C4A045B2B4AA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725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5;p2">
            <a:extLst>
              <a:ext uri="{FF2B5EF4-FFF2-40B4-BE49-F238E27FC236}">
                <a16:creationId xmlns:a16="http://schemas.microsoft.com/office/drawing/2014/main" id="{1D4F777A-3445-56B6-CA0F-7F3D8D47C1A3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649EBE-E978-7F59-662D-87652F43F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9552"/>
            <a:ext cx="9144000" cy="2299447"/>
          </a:xfrm>
          <a:solidFill>
            <a:schemeClr val="tx1"/>
          </a:solidFill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54A7E4-A729-B9C4-F34C-BCD35BE14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8998"/>
            <a:ext cx="9144000" cy="2300400"/>
          </a:xfrm>
          <a:solidFill>
            <a:schemeClr val="bg1">
              <a:lumMod val="75000"/>
              <a:alpha val="47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cxnSp>
        <p:nvCxnSpPr>
          <p:cNvPr id="10" name="AutoShape 6">
            <a:extLst>
              <a:ext uri="{FF2B5EF4-FFF2-40B4-BE49-F238E27FC236}">
                <a16:creationId xmlns:a16="http://schemas.microsoft.com/office/drawing/2014/main" id="{05EDD3EA-F610-772E-106C-B2226A29FBB3}"/>
              </a:ext>
            </a:extLst>
          </p:cNvPr>
          <p:cNvCxnSpPr>
            <a:cxnSpLocks noChangeShapeType="1"/>
            <a:stCxn id="7" idx="1"/>
            <a:endCxn id="7" idx="3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5" name="Rechthoek 14">
            <a:extLst>
              <a:ext uri="{FF2B5EF4-FFF2-40B4-BE49-F238E27FC236}">
                <a16:creationId xmlns:a16="http://schemas.microsoft.com/office/drawing/2014/main" id="{5E506B93-D0AA-29F6-B91C-8CD14D80FD8A}"/>
              </a:ext>
            </a:extLst>
          </p:cNvPr>
          <p:cNvSpPr/>
          <p:nvPr userDrawn="1"/>
        </p:nvSpPr>
        <p:spPr>
          <a:xfrm>
            <a:off x="1520456" y="1128601"/>
            <a:ext cx="9144000" cy="459984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F8167EC-2BCB-3042-481D-90B633DE80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6" y="11945"/>
            <a:ext cx="1121302" cy="112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C56EC2A-DB73-F467-C394-22FF94CDD0E4}"/>
              </a:ext>
            </a:extLst>
          </p:cNvPr>
          <p:cNvSpPr txBox="1"/>
          <p:nvPr userDrawn="1"/>
        </p:nvSpPr>
        <p:spPr>
          <a:xfrm>
            <a:off x="1389206" y="179105"/>
            <a:ext cx="4903449" cy="76944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2268288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 4">
  <p:cSld name="1_Sectiekop 4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5"/>
          <p:cNvSpPr/>
          <p:nvPr/>
        </p:nvSpPr>
        <p:spPr>
          <a:xfrm>
            <a:off x="0" y="5340633"/>
            <a:ext cx="12202800" cy="1517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04267" y="976400"/>
            <a:ext cx="3925600" cy="41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cxnSp>
        <p:nvCxnSpPr>
          <p:cNvPr id="36" name="Google Shape;36;p5"/>
          <p:cNvCxnSpPr/>
          <p:nvPr/>
        </p:nvCxnSpPr>
        <p:spPr>
          <a:xfrm rot="10800000" flipH="1">
            <a:off x="-5400" y="5335700"/>
            <a:ext cx="12202800" cy="10800"/>
          </a:xfrm>
          <a:prstGeom prst="straightConnector1">
            <a:avLst/>
          </a:prstGeom>
          <a:noFill/>
          <a:ln w="1143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" name="Google Shape;37;p5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67" y="1109935"/>
            <a:ext cx="7026736" cy="4650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31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989400" y="88000"/>
            <a:ext cx="10863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415600" y="1688233"/>
            <a:ext cx="53332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6443200" y="1688233"/>
            <a:ext cx="53332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24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33" y="-2025800"/>
            <a:ext cx="14010668" cy="1199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0" name="Google Shape;50;p8"/>
          <p:cNvSpPr/>
          <p:nvPr/>
        </p:nvSpPr>
        <p:spPr>
          <a:xfrm>
            <a:off x="0" y="0"/>
            <a:ext cx="12192000" cy="110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989400" y="88000"/>
            <a:ext cx="10863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pic>
        <p:nvPicPr>
          <p:cNvPr id="52" name="Google Shape;52;p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7" y="234200"/>
            <a:ext cx="650800" cy="65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541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8" name="Google Shape;58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7240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;p1">
            <a:extLst>
              <a:ext uri="{FF2B5EF4-FFF2-40B4-BE49-F238E27FC236}">
                <a16:creationId xmlns:a16="http://schemas.microsoft.com/office/drawing/2014/main" id="{1C4E94B7-F91B-1202-431A-3C90192A824C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3DC37D-4E6C-B215-56E8-FD375B61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219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E6D813-2BC5-FFCE-DD1D-5B2668C90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25000"/>
                  </a:schemeClr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ABF1B9-0462-194C-A4A2-9455D57D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4595"/>
            <a:ext cx="2743200" cy="326880"/>
          </a:xfrm>
        </p:spPr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5055768-258C-5C73-4AED-F88D19ACE7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E10AE28-B711-09CC-C362-AF68F63960FD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9FEB88D2-0C62-9F2F-0AB1-D59BF1D4F58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5673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74B201-8BA3-8232-3186-E20C5908D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3504449-D5DF-50A2-C85A-A4BC5168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DD1C57-6B12-8A48-54A6-C930A9B1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Google Shape;6;p1">
            <a:extLst>
              <a:ext uri="{FF2B5EF4-FFF2-40B4-BE49-F238E27FC236}">
                <a16:creationId xmlns:a16="http://schemas.microsoft.com/office/drawing/2014/main" id="{BCB4C6B7-FF7F-9066-00F7-928B112C1A17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5F69469-DB23-9A78-1076-E645D00ED0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7D7F3E5-563D-3A37-C110-D98EC7CCD27E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CC1BB5EB-DB07-DDA0-CD6B-256DF121CE8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F24DFBCD-66B9-BD42-7E15-543009C322DD}"/>
              </a:ext>
            </a:extLst>
          </p:cNvPr>
          <p:cNvSpPr txBox="1">
            <a:spLocks/>
          </p:cNvSpPr>
          <p:nvPr userDrawn="1"/>
        </p:nvSpPr>
        <p:spPr>
          <a:xfrm>
            <a:off x="838200" y="136525"/>
            <a:ext cx="10515600" cy="1052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655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87C17A4-163F-C76C-B28F-14C67924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Google Shape;6;p1">
            <a:extLst>
              <a:ext uri="{FF2B5EF4-FFF2-40B4-BE49-F238E27FC236}">
                <a16:creationId xmlns:a16="http://schemas.microsoft.com/office/drawing/2014/main" id="{F4EAAA23-2EA5-F37D-7D9D-AF77D10E31C8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0D094B0-EB84-34C9-C2EC-D6D555AA7E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8A2F4CE-5CDA-7F94-4D0E-1EF03492648C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9" name="AutoShape 6">
            <a:extLst>
              <a:ext uri="{FF2B5EF4-FFF2-40B4-BE49-F238E27FC236}">
                <a16:creationId xmlns:a16="http://schemas.microsoft.com/office/drawing/2014/main" id="{2AFB3CC7-255C-04C5-E7CE-89EB4903BB8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B319E57F-3C93-A6A2-051E-A2BE324C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219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362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 huis en schilders, door T.W. van den Houten (Schoonhoven)">
            <a:extLst>
              <a:ext uri="{FF2B5EF4-FFF2-40B4-BE49-F238E27FC236}">
                <a16:creationId xmlns:a16="http://schemas.microsoft.com/office/drawing/2014/main" id="{E58265C1-7037-CCFA-5BD7-B14D52E44DA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-1"/>
            <a:ext cx="6096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2952497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hemel, gebouw, water&#10;&#10;Door AI gegenereerde inhoud is mogelijk onjuist.">
            <a:extLst>
              <a:ext uri="{FF2B5EF4-FFF2-40B4-BE49-F238E27FC236}">
                <a16:creationId xmlns:a16="http://schemas.microsoft.com/office/drawing/2014/main" id="{D9A6641B-7FAF-0B48-B1C3-30D37A2C90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175460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0216DC-AAF8-1C77-454A-62579E7D5E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251184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gebouw, hemel, straat&#10;&#10;Door AI gegenereerde inhoud is mogelijk onjuist.">
            <a:extLst>
              <a:ext uri="{FF2B5EF4-FFF2-40B4-BE49-F238E27FC236}">
                <a16:creationId xmlns:a16="http://schemas.microsoft.com/office/drawing/2014/main" id="{B9B2CB0C-5F96-4703-9E54-628A27EBBB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  <a:stCxn id="8" idx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1098277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BB5E494E-BA42-EA2F-B63E-69790C7EECF2}"/>
              </a:ext>
            </a:extLst>
          </p:cNvPr>
          <p:cNvSpPr/>
          <p:nvPr userDrawn="1"/>
        </p:nvSpPr>
        <p:spPr>
          <a:xfrm>
            <a:off x="-1" y="0"/>
            <a:ext cx="4861225" cy="50776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90FBBCC-3669-FEFE-0FFA-C8B51BEFC1DB}"/>
              </a:ext>
            </a:extLst>
          </p:cNvPr>
          <p:cNvSpPr/>
          <p:nvPr userDrawn="1"/>
        </p:nvSpPr>
        <p:spPr>
          <a:xfrm>
            <a:off x="6109923" y="0"/>
            <a:ext cx="6082077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46C4DEE-0ADB-2B12-65DA-B857B1C73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167" y="309812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1EDD7AF-F680-AC4B-2D8C-1D09305C7647}"/>
              </a:ext>
            </a:extLst>
          </p:cNvPr>
          <p:cNvSpPr txBox="1"/>
          <p:nvPr userDrawn="1"/>
        </p:nvSpPr>
        <p:spPr>
          <a:xfrm>
            <a:off x="6889418" y="1860297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60D4829-7FB8-1AB0-B6C7-F580C4042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24" y="0"/>
            <a:ext cx="6082074" cy="68579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5CB9CFD6-BACA-89B0-A395-919605532DE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70258" y="3429000"/>
            <a:ext cx="12121742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0C5EFBB4-69D0-590B-BB4F-E87D718B6FFE}"/>
              </a:ext>
            </a:extLst>
          </p:cNvPr>
          <p:cNvSpPr txBox="1"/>
          <p:nvPr userDrawn="1"/>
        </p:nvSpPr>
        <p:spPr>
          <a:xfrm>
            <a:off x="6675120" y="4212088"/>
            <a:ext cx="4833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goudatijdmachine.nl is initiatief van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Historische Vereniging Die Goude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 Streekarchief Midden-Holland,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mede mogelijk gemaakt door vele vrijwilligers </a:t>
            </a:r>
            <a:r>
              <a:rPr lang="nl-NL" sz="240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 archivarissen</a:t>
            </a:r>
            <a:endParaRPr lang="nl-NL" sz="2400" dirty="0">
              <a:solidFill>
                <a:schemeClr val="tx2">
                  <a:lumMod val="9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78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FF5BB28-D1B1-AB26-855C-EB5C456F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1917945-C77F-A58B-516C-15A6541C1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39628A-CA80-EB66-8D11-A8C0BF84BC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81CC9D06-894D-4230-91E1-5A4D165379D0}" type="datetimeFigureOut">
              <a:rPr lang="nl-NL" smtClean="0"/>
              <a:pPr/>
              <a:t>30-1-2026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4DA832-3025-5731-9CB3-01C90B29D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664837-B310-84DE-48B7-C2CB9611F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5C882A66-ECF7-4F00-88E7-AC212FAD1D1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18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1" r:id="rId5"/>
    <p:sldLayoutId id="2147483656" r:id="rId6"/>
    <p:sldLayoutId id="2147483657" r:id="rId7"/>
    <p:sldLayoutId id="2147483658" r:id="rId8"/>
    <p:sldLayoutId id="2147483655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12192000" cy="110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Open Sans"/>
              <a:buChar char="●"/>
              <a:defRPr sz="18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●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●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989400" y="88000"/>
            <a:ext cx="10863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7" y="234200"/>
            <a:ext cx="650800" cy="650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11;p1"/>
          <p:cNvCxnSpPr/>
          <p:nvPr/>
        </p:nvCxnSpPr>
        <p:spPr>
          <a:xfrm rot="10800000" flipH="1">
            <a:off x="-10600" y="6574733"/>
            <a:ext cx="12213200" cy="212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;p1"/>
          <p:cNvSpPr/>
          <p:nvPr/>
        </p:nvSpPr>
        <p:spPr>
          <a:xfrm>
            <a:off x="-10600" y="6595933"/>
            <a:ext cx="12213200" cy="2832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933">
                <a:solidFill>
                  <a:schemeClr val="dk2"/>
                </a:solidFill>
                <a:highlight>
                  <a:srgbClr val="543B3B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sz="933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976524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8" r:id="rId3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AB926-201A-3E19-D97F-6BAA1C877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b="1" dirty="0"/>
              <a:t>Help je mee?!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E28182-90E9-C10A-AF23-626470A46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bg1">
              <a:lumMod val="75000"/>
              <a:alpha val="78000"/>
            </a:schemeClr>
          </a:solidFill>
        </p:spPr>
        <p:txBody>
          <a:bodyPr>
            <a:normAutofit/>
          </a:bodyPr>
          <a:lstStyle/>
          <a:p>
            <a:r>
              <a:rPr lang="nl-NL" sz="4800" dirty="0"/>
              <a:t>Vrijwilligers Gouda Tijdmachine</a:t>
            </a:r>
            <a:br>
              <a:rPr lang="nl-NL" sz="3200" dirty="0"/>
            </a:br>
            <a:br>
              <a:rPr lang="nl-NL" sz="2000" dirty="0"/>
            </a:br>
            <a:r>
              <a:rPr lang="nl-NL" sz="3200" dirty="0"/>
              <a:t>30 januari 2026</a:t>
            </a:r>
          </a:p>
        </p:txBody>
      </p:sp>
    </p:spTree>
    <p:extLst>
      <p:ext uri="{BB962C8B-B14F-4D97-AF65-F5344CB8AC3E}">
        <p14:creationId xmlns:p14="http://schemas.microsoft.com/office/powerpoint/2010/main" val="373678097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1;p41">
            <a:extLst>
              <a:ext uri="{FF2B5EF4-FFF2-40B4-BE49-F238E27FC236}">
                <a16:creationId xmlns:a16="http://schemas.microsoft.com/office/drawing/2014/main" id="{F2680F7D-3726-FA2B-648A-E5A8ED5B51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79951"/>
            <a:ext cx="12192000" cy="94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met een samenwerkingsovereenkomst  … </a:t>
            </a:r>
            <a:endParaRPr dirty="0"/>
          </a:p>
        </p:txBody>
      </p:sp>
      <p:pic>
        <p:nvPicPr>
          <p:cNvPr id="7" name="Afbeelding 6" descr="Afbeelding met persoon, kleding, overdekt, tafel&#10;&#10;Automatisch gegenereerde beschrijving">
            <a:extLst>
              <a:ext uri="{FF2B5EF4-FFF2-40B4-BE49-F238E27FC236}">
                <a16:creationId xmlns:a16="http://schemas.microsoft.com/office/drawing/2014/main" id="{6353ACC6-6605-077F-27DA-4BCD6E3B427D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46" y="2292233"/>
            <a:ext cx="3600000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 descr="Afbeelding met persoon, kleding, Menselijk gezicht, muur&#10;&#10;Automatisch gegenereerde beschrijving">
            <a:extLst>
              <a:ext uri="{FF2B5EF4-FFF2-40B4-BE49-F238E27FC236}">
                <a16:creationId xmlns:a16="http://schemas.microsoft.com/office/drawing/2014/main" id="{71C5978A-1A07-6A81-D8B6-14B96B320CA0}"/>
              </a:ext>
            </a:extLst>
          </p:cNvPr>
          <p:cNvPicPr preferRelativeResize="0"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91" y="2292233"/>
            <a:ext cx="3600000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5191E5A9-32C8-3D5D-279B-4880EBA8F60D}"/>
              </a:ext>
            </a:extLst>
          </p:cNvPr>
          <p:cNvSpPr txBox="1"/>
          <p:nvPr/>
        </p:nvSpPr>
        <p:spPr>
          <a:xfrm>
            <a:off x="5200067" y="5512577"/>
            <a:ext cx="191270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25 oktober 2023</a:t>
            </a:r>
          </a:p>
        </p:txBody>
      </p:sp>
      <p:pic>
        <p:nvPicPr>
          <p:cNvPr id="4" name="Google Shape;282;p41">
            <a:extLst>
              <a:ext uri="{FF2B5EF4-FFF2-40B4-BE49-F238E27FC236}">
                <a16:creationId xmlns:a16="http://schemas.microsoft.com/office/drawing/2014/main" id="{411D89D1-1A5E-75CD-96F0-67F301912D98}"/>
              </a:ext>
            </a:extLst>
          </p:cNvPr>
          <p:cNvPicPr preferRelativeResize="0"/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06" y="1284790"/>
            <a:ext cx="1901515" cy="2016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83;p41">
            <a:extLst>
              <a:ext uri="{FF2B5EF4-FFF2-40B4-BE49-F238E27FC236}">
                <a16:creationId xmlns:a16="http://schemas.microsoft.com/office/drawing/2014/main" id="{9D2C98E0-0A51-33AE-528D-3FE2FE581A01}"/>
              </a:ext>
            </a:extLst>
          </p:cNvPr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3201" y="1284790"/>
            <a:ext cx="2016220" cy="2016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27408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9;p42">
            <a:extLst>
              <a:ext uri="{FF2B5EF4-FFF2-40B4-BE49-F238E27FC236}">
                <a16:creationId xmlns:a16="http://schemas.microsoft.com/office/drawing/2014/main" id="{5EB6104C-83EB-E7DE-C1ED-9BAF156FB5CD}"/>
              </a:ext>
            </a:extLst>
          </p:cNvPr>
          <p:cNvSpPr/>
          <p:nvPr/>
        </p:nvSpPr>
        <p:spPr>
          <a:xfrm>
            <a:off x="227959" y="1565910"/>
            <a:ext cx="11864981" cy="3605398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293;p42">
            <a:extLst>
              <a:ext uri="{FF2B5EF4-FFF2-40B4-BE49-F238E27FC236}">
                <a16:creationId xmlns:a16="http://schemas.microsoft.com/office/drawing/2014/main" id="{3129258D-633A-25A5-C1E2-7026D0014C9D}"/>
              </a:ext>
            </a:extLst>
          </p:cNvPr>
          <p:cNvSpPr/>
          <p:nvPr/>
        </p:nvSpPr>
        <p:spPr>
          <a:xfrm>
            <a:off x="5126155" y="2817980"/>
            <a:ext cx="2050800" cy="70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296;p42">
            <a:extLst>
              <a:ext uri="{FF2B5EF4-FFF2-40B4-BE49-F238E27FC236}">
                <a16:creationId xmlns:a16="http://schemas.microsoft.com/office/drawing/2014/main" id="{BE49F6AE-9D74-548B-A1C8-4DD3BF5311C2}"/>
              </a:ext>
            </a:extLst>
          </p:cNvPr>
          <p:cNvSpPr txBox="1"/>
          <p:nvPr/>
        </p:nvSpPr>
        <p:spPr>
          <a:xfrm>
            <a:off x="404578" y="3952963"/>
            <a:ext cx="2050800" cy="5900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Digitalisering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8" name="Google Shape;299;p42">
            <a:extLst>
              <a:ext uri="{FF2B5EF4-FFF2-40B4-BE49-F238E27FC236}">
                <a16:creationId xmlns:a16="http://schemas.microsoft.com/office/drawing/2014/main" id="{37CF257E-0B0C-2780-5180-45B27CEFEE6B}"/>
              </a:ext>
            </a:extLst>
          </p:cNvPr>
          <p:cNvGrpSpPr/>
          <p:nvPr/>
        </p:nvGrpSpPr>
        <p:grpSpPr>
          <a:xfrm>
            <a:off x="2760178" y="3952964"/>
            <a:ext cx="2050800" cy="590000"/>
            <a:chOff x="2877900" y="3555038"/>
            <a:chExt cx="1538100" cy="442500"/>
          </a:xfrm>
        </p:grpSpPr>
        <p:sp>
          <p:nvSpPr>
            <p:cNvPr id="9" name="Google Shape;300;p42">
              <a:extLst>
                <a:ext uri="{FF2B5EF4-FFF2-40B4-BE49-F238E27FC236}">
                  <a16:creationId xmlns:a16="http://schemas.microsoft.com/office/drawing/2014/main" id="{AECFA295-FD85-82DF-0414-46C19747C865}"/>
                </a:ext>
              </a:extLst>
            </p:cNvPr>
            <p:cNvSpPr txBox="1"/>
            <p:nvPr/>
          </p:nvSpPr>
          <p:spPr>
            <a:xfrm>
              <a:off x="28779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ICT</a:t>
              </a: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Google Shape;301;p42">
              <a:extLst>
                <a:ext uri="{FF2B5EF4-FFF2-40B4-BE49-F238E27FC236}">
                  <a16:creationId xmlns:a16="http://schemas.microsoft.com/office/drawing/2014/main" id="{E6571797-2014-3630-9A2D-0D210664416E}"/>
                </a:ext>
              </a:extLst>
            </p:cNvPr>
            <p:cNvSpPr/>
            <p:nvPr/>
          </p:nvSpPr>
          <p:spPr>
            <a:xfrm>
              <a:off x="2877900" y="3555100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" name="Google Shape;303;p42">
            <a:extLst>
              <a:ext uri="{FF2B5EF4-FFF2-40B4-BE49-F238E27FC236}">
                <a16:creationId xmlns:a16="http://schemas.microsoft.com/office/drawing/2014/main" id="{FBA8F42E-A5D1-9519-B3B7-3D7856F495FB}"/>
              </a:ext>
            </a:extLst>
          </p:cNvPr>
          <p:cNvGrpSpPr/>
          <p:nvPr/>
        </p:nvGrpSpPr>
        <p:grpSpPr>
          <a:xfrm>
            <a:off x="5125378" y="3952964"/>
            <a:ext cx="2050800" cy="590000"/>
            <a:chOff x="4728000" y="3555038"/>
            <a:chExt cx="1538100" cy="442500"/>
          </a:xfrm>
        </p:grpSpPr>
        <p:sp>
          <p:nvSpPr>
            <p:cNvPr id="12" name="Google Shape;304;p42">
              <a:extLst>
                <a:ext uri="{FF2B5EF4-FFF2-40B4-BE49-F238E27FC236}">
                  <a16:creationId xmlns:a16="http://schemas.microsoft.com/office/drawing/2014/main" id="{D103F202-7BC1-C80E-3D10-BD13177CC65F}"/>
                </a:ext>
              </a:extLst>
            </p:cNvPr>
            <p:cNvSpPr txBox="1"/>
            <p:nvPr/>
          </p:nvSpPr>
          <p:spPr>
            <a:xfrm>
              <a:off x="47280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Onderzoek</a:t>
              </a: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" name="Google Shape;305;p42">
              <a:extLst>
                <a:ext uri="{FF2B5EF4-FFF2-40B4-BE49-F238E27FC236}">
                  <a16:creationId xmlns:a16="http://schemas.microsoft.com/office/drawing/2014/main" id="{7260C9A8-DABF-BE1C-12F2-72D6740AA045}"/>
                </a:ext>
              </a:extLst>
            </p:cNvPr>
            <p:cNvSpPr/>
            <p:nvPr/>
          </p:nvSpPr>
          <p:spPr>
            <a:xfrm>
              <a:off x="4728000" y="3555100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" name="Google Shape;307;p42">
            <a:extLst>
              <a:ext uri="{FF2B5EF4-FFF2-40B4-BE49-F238E27FC236}">
                <a16:creationId xmlns:a16="http://schemas.microsoft.com/office/drawing/2014/main" id="{0F21C261-950F-C319-0B06-28F521624481}"/>
              </a:ext>
            </a:extLst>
          </p:cNvPr>
          <p:cNvGrpSpPr/>
          <p:nvPr/>
        </p:nvGrpSpPr>
        <p:grpSpPr>
          <a:xfrm>
            <a:off x="7480978" y="3952946"/>
            <a:ext cx="2050800" cy="1113213"/>
            <a:chOff x="6418500" y="3555025"/>
            <a:chExt cx="1538100" cy="834910"/>
          </a:xfrm>
        </p:grpSpPr>
        <p:sp>
          <p:nvSpPr>
            <p:cNvPr id="15" name="Google Shape;308;p42">
              <a:extLst>
                <a:ext uri="{FF2B5EF4-FFF2-40B4-BE49-F238E27FC236}">
                  <a16:creationId xmlns:a16="http://schemas.microsoft.com/office/drawing/2014/main" id="{2C3A6412-685E-6890-5723-CB66E4A2F07C}"/>
                </a:ext>
              </a:extLst>
            </p:cNvPr>
            <p:cNvSpPr txBox="1"/>
            <p:nvPr/>
          </p:nvSpPr>
          <p:spPr>
            <a:xfrm>
              <a:off x="64185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Producten</a:t>
              </a: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" name="Google Shape;309;p42">
              <a:extLst>
                <a:ext uri="{FF2B5EF4-FFF2-40B4-BE49-F238E27FC236}">
                  <a16:creationId xmlns:a16="http://schemas.microsoft.com/office/drawing/2014/main" id="{F5E47412-429C-AB43-CEF5-295BFD0DA5C7}"/>
                </a:ext>
              </a:extLst>
            </p:cNvPr>
            <p:cNvSpPr/>
            <p:nvPr/>
          </p:nvSpPr>
          <p:spPr>
            <a:xfrm>
              <a:off x="6418500" y="3555025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10;p42">
              <a:extLst>
                <a:ext uri="{FF2B5EF4-FFF2-40B4-BE49-F238E27FC236}">
                  <a16:creationId xmlns:a16="http://schemas.microsoft.com/office/drawing/2014/main" id="{569E36C0-F570-3D52-81F3-45BD8938B804}"/>
                </a:ext>
              </a:extLst>
            </p:cNvPr>
            <p:cNvSpPr txBox="1"/>
            <p:nvPr/>
          </p:nvSpPr>
          <p:spPr>
            <a:xfrm>
              <a:off x="6418500" y="3997550"/>
              <a:ext cx="1538100" cy="392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119993" marR="0" lvl="0" indent="-196190" algn="l" defTabSz="121914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12929"/>
                </a:buClr>
                <a:buSzPts val="900"/>
                <a:buFont typeface="Open Sans"/>
                <a:buChar char="●"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543B3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8" name="Google Shape;292;p42">
            <a:extLst>
              <a:ext uri="{FF2B5EF4-FFF2-40B4-BE49-F238E27FC236}">
                <a16:creationId xmlns:a16="http://schemas.microsoft.com/office/drawing/2014/main" id="{7E13DC6B-A34F-267E-EC13-02607DDE0605}"/>
              </a:ext>
            </a:extLst>
          </p:cNvPr>
          <p:cNvSpPr txBox="1"/>
          <p:nvPr/>
        </p:nvSpPr>
        <p:spPr>
          <a:xfrm>
            <a:off x="5126158" y="2905125"/>
            <a:ext cx="2050800" cy="522536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Driehoek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" name="Google Shape;312;p42">
            <a:extLst>
              <a:ext uri="{FF2B5EF4-FFF2-40B4-BE49-F238E27FC236}">
                <a16:creationId xmlns:a16="http://schemas.microsoft.com/office/drawing/2014/main" id="{EB565019-04FE-A697-4FDA-95DC95D1816D}"/>
              </a:ext>
            </a:extLst>
          </p:cNvPr>
          <p:cNvCxnSpPr>
            <a:cxnSpLocks/>
            <a:stCxn id="18" idx="2"/>
            <a:endCxn id="10" idx="0"/>
          </p:cNvCxnSpPr>
          <p:nvPr/>
        </p:nvCxnSpPr>
        <p:spPr>
          <a:xfrm rot="5400000">
            <a:off x="4705875" y="2507364"/>
            <a:ext cx="525386" cy="236598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13;p42">
            <a:extLst>
              <a:ext uri="{FF2B5EF4-FFF2-40B4-BE49-F238E27FC236}">
                <a16:creationId xmlns:a16="http://schemas.microsoft.com/office/drawing/2014/main" id="{89DB4152-149E-0A15-29A2-A098ED77637A}"/>
              </a:ext>
            </a:extLst>
          </p:cNvPr>
          <p:cNvCxnSpPr>
            <a:cxnSpLocks/>
            <a:stCxn id="18" idx="2"/>
            <a:endCxn id="13" idx="0"/>
          </p:cNvCxnSpPr>
          <p:nvPr/>
        </p:nvCxnSpPr>
        <p:spPr>
          <a:xfrm rot="5400000">
            <a:off x="5888475" y="3689964"/>
            <a:ext cx="525386" cy="78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14;p42">
            <a:extLst>
              <a:ext uri="{FF2B5EF4-FFF2-40B4-BE49-F238E27FC236}">
                <a16:creationId xmlns:a16="http://schemas.microsoft.com/office/drawing/2014/main" id="{3EF1A3C2-99C1-19A8-C63D-70AA7BE3DDED}"/>
              </a:ext>
            </a:extLst>
          </p:cNvPr>
          <p:cNvCxnSpPr>
            <a:cxnSpLocks/>
            <a:stCxn id="18" idx="2"/>
            <a:endCxn id="16" idx="0"/>
          </p:cNvCxnSpPr>
          <p:nvPr/>
        </p:nvCxnSpPr>
        <p:spPr>
          <a:xfrm rot="16200000" flipH="1">
            <a:off x="7066326" y="2512893"/>
            <a:ext cx="525285" cy="235482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15;p42">
            <a:extLst>
              <a:ext uri="{FF2B5EF4-FFF2-40B4-BE49-F238E27FC236}">
                <a16:creationId xmlns:a16="http://schemas.microsoft.com/office/drawing/2014/main" id="{4A99D766-A224-6B22-2AA8-70EBD7BD45D7}"/>
              </a:ext>
            </a:extLst>
          </p:cNvPr>
          <p:cNvSpPr txBox="1"/>
          <p:nvPr/>
        </p:nvSpPr>
        <p:spPr>
          <a:xfrm>
            <a:off x="689591" y="1559113"/>
            <a:ext cx="1100166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Kerngroe</a:t>
            </a:r>
            <a:r>
              <a:rPr lang="nl" sz="3200" b="1" kern="0" dirty="0">
                <a:solidFill>
                  <a:schemeClr val="bg1">
                    <a:lumMod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3" name="Google Shape;311;p42">
            <a:extLst>
              <a:ext uri="{FF2B5EF4-FFF2-40B4-BE49-F238E27FC236}">
                <a16:creationId xmlns:a16="http://schemas.microsoft.com/office/drawing/2014/main" id="{6A91AA22-A014-1DAD-7629-CAF9504D4A7F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1430045" y="4559724"/>
            <a:ext cx="4730405" cy="611584"/>
          </a:xfrm>
          <a:prstGeom prst="bentConnector4">
            <a:avLst>
              <a:gd name="adj1" fmla="val 122"/>
              <a:gd name="adj2" fmla="val 44822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312;p42">
            <a:extLst>
              <a:ext uri="{FF2B5EF4-FFF2-40B4-BE49-F238E27FC236}">
                <a16:creationId xmlns:a16="http://schemas.microsoft.com/office/drawing/2014/main" id="{CF7F592A-BD5B-F00F-8185-29507D99ACE3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3785645" y="4559724"/>
            <a:ext cx="2374805" cy="611584"/>
          </a:xfrm>
          <a:prstGeom prst="bentConnector4">
            <a:avLst>
              <a:gd name="adj1" fmla="val 64"/>
              <a:gd name="adj2" fmla="val 44822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313;p42">
            <a:extLst>
              <a:ext uri="{FF2B5EF4-FFF2-40B4-BE49-F238E27FC236}">
                <a16:creationId xmlns:a16="http://schemas.microsoft.com/office/drawing/2014/main" id="{DA86A859-53AF-F357-B073-336CB387C38C}"/>
              </a:ext>
            </a:extLst>
          </p:cNvPr>
          <p:cNvCxnSpPr>
            <a:cxnSpLocks/>
            <a:endCxn id="17" idx="0"/>
          </p:cNvCxnSpPr>
          <p:nvPr/>
        </p:nvCxnSpPr>
        <p:spPr>
          <a:xfrm flipV="1">
            <a:off x="6150845" y="4542979"/>
            <a:ext cx="2355533" cy="16745"/>
          </a:xfrm>
          <a:prstGeom prst="bentConnector4">
            <a:avLst>
              <a:gd name="adj1" fmla="val 44"/>
              <a:gd name="adj2" fmla="val -159023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290;p42">
            <a:extLst>
              <a:ext uri="{FF2B5EF4-FFF2-40B4-BE49-F238E27FC236}">
                <a16:creationId xmlns:a16="http://schemas.microsoft.com/office/drawing/2014/main" id="{70083F8F-0A55-9E41-23D1-5A58EE634B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2272" y="142253"/>
            <a:ext cx="10328319" cy="108128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en een projectorganisatie … </a:t>
            </a:r>
            <a:endParaRPr dirty="0"/>
          </a:p>
        </p:txBody>
      </p:sp>
      <p:cxnSp>
        <p:nvCxnSpPr>
          <p:cNvPr id="28" name="Google Shape;314;p42">
            <a:extLst>
              <a:ext uri="{FF2B5EF4-FFF2-40B4-BE49-F238E27FC236}">
                <a16:creationId xmlns:a16="http://schemas.microsoft.com/office/drawing/2014/main" id="{667E969B-4AD0-1CF5-2B77-A9AD8E539183}"/>
              </a:ext>
            </a:extLst>
          </p:cNvPr>
          <p:cNvCxnSpPr>
            <a:cxnSpLocks/>
          </p:cNvCxnSpPr>
          <p:nvPr/>
        </p:nvCxnSpPr>
        <p:spPr>
          <a:xfrm>
            <a:off x="7332393" y="3691208"/>
            <a:ext cx="3485599" cy="273021"/>
          </a:xfrm>
          <a:prstGeom prst="bentConnector3">
            <a:avLst>
              <a:gd name="adj1" fmla="val 99646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9" name="Google Shape;307;p42">
            <a:extLst>
              <a:ext uri="{FF2B5EF4-FFF2-40B4-BE49-F238E27FC236}">
                <a16:creationId xmlns:a16="http://schemas.microsoft.com/office/drawing/2014/main" id="{0CD58A94-7D34-0CD6-2475-C0B96E1C5C41}"/>
              </a:ext>
            </a:extLst>
          </p:cNvPr>
          <p:cNvGrpSpPr/>
          <p:nvPr/>
        </p:nvGrpSpPr>
        <p:grpSpPr>
          <a:xfrm>
            <a:off x="9806306" y="3948034"/>
            <a:ext cx="2050800" cy="1113213"/>
            <a:chOff x="6418500" y="3555025"/>
            <a:chExt cx="1538100" cy="834910"/>
          </a:xfrm>
        </p:grpSpPr>
        <p:sp>
          <p:nvSpPr>
            <p:cNvPr id="30" name="Google Shape;308;p42">
              <a:extLst>
                <a:ext uri="{FF2B5EF4-FFF2-40B4-BE49-F238E27FC236}">
                  <a16:creationId xmlns:a16="http://schemas.microsoft.com/office/drawing/2014/main" id="{1B0EBBD9-2AB7-820E-E270-22E5B6D26FE3}"/>
                </a:ext>
              </a:extLst>
            </p:cNvPr>
            <p:cNvSpPr txBox="1"/>
            <p:nvPr/>
          </p:nvSpPr>
          <p:spPr>
            <a:xfrm>
              <a:off x="64185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nl" sz="1867" kern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Communicatie</a:t>
              </a: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" name="Google Shape;309;p42">
              <a:extLst>
                <a:ext uri="{FF2B5EF4-FFF2-40B4-BE49-F238E27FC236}">
                  <a16:creationId xmlns:a16="http://schemas.microsoft.com/office/drawing/2014/main" id="{2F1092D9-4B18-47EE-CD95-F1D25B7C421C}"/>
                </a:ext>
              </a:extLst>
            </p:cNvPr>
            <p:cNvSpPr/>
            <p:nvPr/>
          </p:nvSpPr>
          <p:spPr>
            <a:xfrm>
              <a:off x="6418500" y="3555025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10;p42">
              <a:extLst>
                <a:ext uri="{FF2B5EF4-FFF2-40B4-BE49-F238E27FC236}">
                  <a16:creationId xmlns:a16="http://schemas.microsoft.com/office/drawing/2014/main" id="{F5B8C305-42D5-C77C-00E1-9B8BAB23A423}"/>
                </a:ext>
              </a:extLst>
            </p:cNvPr>
            <p:cNvSpPr txBox="1"/>
            <p:nvPr/>
          </p:nvSpPr>
          <p:spPr>
            <a:xfrm>
              <a:off x="6418500" y="3997550"/>
              <a:ext cx="1538100" cy="392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119993" marR="0" lvl="0" indent="-196190" algn="l" defTabSz="121914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12929"/>
                </a:buClr>
                <a:buSzPts val="900"/>
                <a:buFont typeface="Open Sans"/>
                <a:buChar char="●"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543B3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33" name="Google Shape;312;p42">
            <a:extLst>
              <a:ext uri="{FF2B5EF4-FFF2-40B4-BE49-F238E27FC236}">
                <a16:creationId xmlns:a16="http://schemas.microsoft.com/office/drawing/2014/main" id="{59D05A1C-344B-FA19-CC52-4CFBB92C7948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14408" y="3691722"/>
            <a:ext cx="2390716" cy="271106"/>
          </a:xfrm>
          <a:prstGeom prst="bentConnector3">
            <a:avLst>
              <a:gd name="adj1" fmla="val 100586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Google Shape;289;p42">
            <a:extLst>
              <a:ext uri="{FF2B5EF4-FFF2-40B4-BE49-F238E27FC236}">
                <a16:creationId xmlns:a16="http://schemas.microsoft.com/office/drawing/2014/main" id="{C446892D-91B7-CE76-3CF0-945E6D4C548C}"/>
              </a:ext>
            </a:extLst>
          </p:cNvPr>
          <p:cNvSpPr/>
          <p:nvPr/>
        </p:nvSpPr>
        <p:spPr>
          <a:xfrm>
            <a:off x="227959" y="5392022"/>
            <a:ext cx="11864981" cy="672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15;p42">
            <a:extLst>
              <a:ext uri="{FF2B5EF4-FFF2-40B4-BE49-F238E27FC236}">
                <a16:creationId xmlns:a16="http://schemas.microsoft.com/office/drawing/2014/main" id="{9A7E91AD-331D-318D-1746-EBCBAFCCE741}"/>
              </a:ext>
            </a:extLst>
          </p:cNvPr>
          <p:cNvSpPr txBox="1"/>
          <p:nvPr/>
        </p:nvSpPr>
        <p:spPr>
          <a:xfrm>
            <a:off x="227959" y="5314520"/>
            <a:ext cx="1186498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nl" sz="3200" b="1" kern="0" dirty="0">
                <a:solidFill>
                  <a:schemeClr val="bg1">
                    <a:lumMod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Archief &amp; online vrijwilligers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DAD2CF1D-2BB3-728C-559D-DC94E48C41BF}"/>
              </a:ext>
            </a:extLst>
          </p:cNvPr>
          <p:cNvCxnSpPr>
            <a:cxnSpLocks/>
          </p:cNvCxnSpPr>
          <p:nvPr/>
        </p:nvCxnSpPr>
        <p:spPr>
          <a:xfrm>
            <a:off x="6152094" y="4799657"/>
            <a:ext cx="0" cy="592365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297;p42">
            <a:extLst>
              <a:ext uri="{FF2B5EF4-FFF2-40B4-BE49-F238E27FC236}">
                <a16:creationId xmlns:a16="http://schemas.microsoft.com/office/drawing/2014/main" id="{9C600262-1243-4913-CD00-D0EC6C6CC988}"/>
              </a:ext>
            </a:extLst>
          </p:cNvPr>
          <p:cNvSpPr/>
          <p:nvPr/>
        </p:nvSpPr>
        <p:spPr>
          <a:xfrm>
            <a:off x="404576" y="3933387"/>
            <a:ext cx="2050800" cy="70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2" name="Google Shape;314;p42">
            <a:extLst>
              <a:ext uri="{FF2B5EF4-FFF2-40B4-BE49-F238E27FC236}">
                <a16:creationId xmlns:a16="http://schemas.microsoft.com/office/drawing/2014/main" id="{FCCED972-2EC3-5AF8-A500-8AE9BBD3A266}"/>
              </a:ext>
            </a:extLst>
          </p:cNvPr>
          <p:cNvCxnSpPr>
            <a:cxnSpLocks/>
            <a:endCxn id="4" idx="2"/>
          </p:cNvCxnSpPr>
          <p:nvPr/>
        </p:nvCxnSpPr>
        <p:spPr>
          <a:xfrm rot="10800000" flipV="1">
            <a:off x="6160451" y="4559724"/>
            <a:ext cx="4653797" cy="611584"/>
          </a:xfrm>
          <a:prstGeom prst="bentConnector4">
            <a:avLst>
              <a:gd name="adj1" fmla="val 349"/>
              <a:gd name="adj2" fmla="val 43042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5832279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74;p40">
            <a:extLst>
              <a:ext uri="{FF2B5EF4-FFF2-40B4-BE49-F238E27FC236}">
                <a16:creationId xmlns:a16="http://schemas.microsoft.com/office/drawing/2014/main" id="{21C51A89-EADE-2E93-CFB7-F73A8C4F7B95}"/>
              </a:ext>
            </a:extLst>
          </p:cNvPr>
          <p:cNvPicPr preferRelativeResize="0"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362810"/>
            <a:ext cx="8044543" cy="48250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91A4758D-C765-2434-D27F-BA1091795C56}"/>
              </a:ext>
            </a:extLst>
          </p:cNvPr>
          <p:cNvSpPr/>
          <p:nvPr/>
        </p:nvSpPr>
        <p:spPr>
          <a:xfrm>
            <a:off x="0" y="0"/>
            <a:ext cx="12192000" cy="136044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Google Shape;273;p40">
            <a:extLst>
              <a:ext uri="{FF2B5EF4-FFF2-40B4-BE49-F238E27FC236}">
                <a16:creationId xmlns:a16="http://schemas.microsoft.com/office/drawing/2014/main" id="{4F7D92FD-E157-5A65-467A-12D2D82BDF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10515600" cy="1144178"/>
          </a:xfrm>
        </p:spPr>
        <p:txBody>
          <a:bodyPr spcFirstLastPara="1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met een kerngroep …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C96876-6CC8-3347-D0BC-B3B75D3D51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46" y="4422710"/>
            <a:ext cx="1493267" cy="1605663"/>
          </a:xfrm>
          <a:prstGeom prst="rect">
            <a:avLst/>
          </a:prstGeom>
          <a:noFill/>
        </p:spPr>
      </p:pic>
      <p:sp>
        <p:nvSpPr>
          <p:cNvPr id="8" name="Google Shape;298;p42">
            <a:extLst>
              <a:ext uri="{FF2B5EF4-FFF2-40B4-BE49-F238E27FC236}">
                <a16:creationId xmlns:a16="http://schemas.microsoft.com/office/drawing/2014/main" id="{767BB0C1-E1EC-E98A-F22A-07EEED2094DD}"/>
              </a:ext>
            </a:extLst>
          </p:cNvPr>
          <p:cNvSpPr txBox="1"/>
          <p:nvPr/>
        </p:nvSpPr>
        <p:spPr>
          <a:xfrm>
            <a:off x="8218986" y="1627209"/>
            <a:ext cx="3798570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Bianca van den Berg</a:t>
            </a:r>
          </a:p>
          <a:p>
            <a:pPr marL="285750" lvl="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Bob </a:t>
            </a:r>
            <a:r>
              <a:rPr lang="nl-NL" kern="0" dirty="0" err="1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Coret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543B3B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285750" algn="l" defTabSz="12191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" b="0" i="0" u="none" strike="noStrike" kern="0" cap="none" spc="0" normalizeH="0" baseline="0" noProof="0" dirty="0">
                <a:ln>
                  <a:noFill/>
                </a:ln>
                <a:solidFill>
                  <a:srgbClr val="543B3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Marcel van Dasselaar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543B3B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28575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Eric </a:t>
            </a: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Kooistra</a:t>
            </a:r>
          </a:p>
          <a:p>
            <a:pPr marL="28575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Peter Kuppen</a:t>
            </a:r>
          </a:p>
          <a:p>
            <a:pPr marL="28575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Margriet de </a:t>
            </a:r>
            <a:r>
              <a:rPr lang="nl-NL" kern="0" dirty="0" err="1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Kruijf</a:t>
            </a:r>
            <a:endParaRPr lang="nl-NL" kern="0" dirty="0">
              <a:solidFill>
                <a:srgbClr val="543B3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 err="1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Marilou</a:t>
            </a: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 Remmelts</a:t>
            </a:r>
          </a:p>
          <a:p>
            <a:pPr marL="285750" lvl="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Cor Revet</a:t>
            </a:r>
            <a:endParaRPr lang="nl-NL" kern="0" dirty="0">
              <a:solidFill>
                <a:srgbClr val="543B3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 err="1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Henkjan</a:t>
            </a: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nl-NL" kern="0" dirty="0" err="1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Sprokholt</a:t>
            </a:r>
            <a:endParaRPr lang="nl-NL" kern="0" dirty="0">
              <a:solidFill>
                <a:srgbClr val="543B3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" kern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Marianne </a:t>
            </a:r>
            <a:r>
              <a:rPr lang="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van der Veer</a:t>
            </a:r>
            <a:endParaRPr kumimoji="0" lang="nl-NL" b="0" i="0" u="none" strike="noStrike" kern="0" cap="none" spc="0" normalizeH="0" baseline="0" noProof="0" dirty="0">
              <a:ln>
                <a:noFill/>
              </a:ln>
              <a:solidFill>
                <a:srgbClr val="543B3B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5725916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456;p53">
            <a:extLst>
              <a:ext uri="{FF2B5EF4-FFF2-40B4-BE49-F238E27FC236}">
                <a16:creationId xmlns:a16="http://schemas.microsoft.com/office/drawing/2014/main" id="{4A0B6D6A-4C12-588A-F217-12DFB3679681}"/>
              </a:ext>
            </a:extLst>
          </p:cNvPr>
          <p:cNvPicPr preferRelativeResize="0"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93371"/>
            <a:ext cx="12192000" cy="54646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5791DEF-06AB-FB24-91E1-371068BA05BD}"/>
              </a:ext>
            </a:extLst>
          </p:cNvPr>
          <p:cNvSpPr/>
          <p:nvPr/>
        </p:nvSpPr>
        <p:spPr>
          <a:xfrm>
            <a:off x="6096000" y="1393371"/>
            <a:ext cx="228600" cy="546462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803D7A-E5B6-0F78-0AA2-77F37DD324DB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81312D-14F0-6857-3860-6E8BB55B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1052195"/>
          </a:xfrm>
        </p:spPr>
        <p:txBody>
          <a:bodyPr anchor="ctr">
            <a:normAutofit/>
          </a:bodyPr>
          <a:lstStyle/>
          <a:p>
            <a:pPr algn="ctr"/>
            <a:r>
              <a:rPr lang="nl-NL" dirty="0"/>
              <a:t>Onze klus: 9½ km archief &amp; bodemvondsten</a:t>
            </a:r>
          </a:p>
        </p:txBody>
      </p:sp>
      <p:cxnSp>
        <p:nvCxnSpPr>
          <p:cNvPr id="4" name="AutoShape 6">
            <a:extLst>
              <a:ext uri="{FF2B5EF4-FFF2-40B4-BE49-F238E27FC236}">
                <a16:creationId xmlns:a16="http://schemas.microsoft.com/office/drawing/2014/main" id="{1EA1DEB4-833F-61C6-BEEB-22656F8AF5D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14752" y="1469571"/>
            <a:ext cx="0" cy="5388429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7036573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F2F1C-9DDA-996A-EB1F-C687816E6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34" y="136525"/>
            <a:ext cx="11308466" cy="1052195"/>
          </a:xfrm>
        </p:spPr>
        <p:txBody>
          <a:bodyPr/>
          <a:lstStyle/>
          <a:p>
            <a:r>
              <a:rPr lang="nl-NL" dirty="0"/>
              <a:t>Onze aanpak                       Randvoorwaarden</a:t>
            </a:r>
          </a:p>
        </p:txBody>
      </p:sp>
      <p:sp>
        <p:nvSpPr>
          <p:cNvPr id="4" name="Google Shape;117;p18">
            <a:extLst>
              <a:ext uri="{FF2B5EF4-FFF2-40B4-BE49-F238E27FC236}">
                <a16:creationId xmlns:a16="http://schemas.microsoft.com/office/drawing/2014/main" id="{C1949D02-1E1C-DFD6-9D8E-EE8DC8F5BE95}"/>
              </a:ext>
            </a:extLst>
          </p:cNvPr>
          <p:cNvSpPr txBox="1">
            <a:spLocks/>
          </p:cNvSpPr>
          <p:nvPr/>
        </p:nvSpPr>
        <p:spPr>
          <a:xfrm>
            <a:off x="343155" y="1330956"/>
            <a:ext cx="5414976" cy="489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scannen, fotograferen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transcriberen (leesbaar maken)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data invoeren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data met elkaar verbinden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resultaat presenteren</a:t>
            </a:r>
          </a:p>
        </p:txBody>
      </p:sp>
      <p:sp>
        <p:nvSpPr>
          <p:cNvPr id="5" name="Google Shape;117;p18">
            <a:extLst>
              <a:ext uri="{FF2B5EF4-FFF2-40B4-BE49-F238E27FC236}">
                <a16:creationId xmlns:a16="http://schemas.microsoft.com/office/drawing/2014/main" id="{AD935E1A-D8EE-6EFA-BA1E-30D53D434EAE}"/>
              </a:ext>
            </a:extLst>
          </p:cNvPr>
          <p:cNvSpPr txBox="1">
            <a:spLocks/>
          </p:cNvSpPr>
          <p:nvPr/>
        </p:nvSpPr>
        <p:spPr>
          <a:xfrm>
            <a:off x="5930901" y="1330956"/>
            <a:ext cx="6261100" cy="489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alles digitaal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duurzaam (internationale normen)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controleerbaar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voor iedereen toegankelijk</a:t>
            </a:r>
          </a:p>
        </p:txBody>
      </p:sp>
    </p:spTree>
    <p:extLst>
      <p:ext uri="{BB962C8B-B14F-4D97-AF65-F5344CB8AC3E}">
        <p14:creationId xmlns:p14="http://schemas.microsoft.com/office/powerpoint/2010/main" val="99366778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AFD20-9805-1577-48B0-41804F2E0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90F04-0595-A7D9-D248-139674E7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waarbij we samenwerken met …</a:t>
            </a:r>
          </a:p>
        </p:txBody>
      </p:sp>
      <p:sp>
        <p:nvSpPr>
          <p:cNvPr id="4" name="Google Shape;117;p18">
            <a:extLst>
              <a:ext uri="{FF2B5EF4-FFF2-40B4-BE49-F238E27FC236}">
                <a16:creationId xmlns:a16="http://schemas.microsoft.com/office/drawing/2014/main" id="{A88DBC44-05E2-1F51-45C9-69C89A6994C3}"/>
              </a:ext>
            </a:extLst>
          </p:cNvPr>
          <p:cNvSpPr txBox="1">
            <a:spLocks/>
          </p:cNvSpPr>
          <p:nvPr/>
        </p:nvSpPr>
        <p:spPr>
          <a:xfrm>
            <a:off x="625033" y="1796143"/>
            <a:ext cx="11192719" cy="445670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buClr>
                <a:srgbClr val="C00000"/>
              </a:buClr>
              <a:buSzPct val="100000"/>
            </a:pPr>
            <a:r>
              <a:rPr lang="nl-NL" sz="3200" dirty="0"/>
              <a:t>Europe Timemachine en Nederlands tijdmachines vanuit Amsterdam, Utrecht, Hilversum, Den Bosch, Lisse en Limburg</a:t>
            </a:r>
          </a:p>
          <a:p>
            <a:pPr>
              <a:spcBef>
                <a:spcPts val="2400"/>
              </a:spcBef>
              <a:buClr>
                <a:srgbClr val="C00000"/>
              </a:buClr>
              <a:buSzPct val="100000"/>
            </a:pPr>
            <a:r>
              <a:rPr lang="nl-NL" sz="3200" dirty="0"/>
              <a:t>Netwerk Digitaal Erfgoed (NDE)</a:t>
            </a:r>
          </a:p>
          <a:p>
            <a:pPr>
              <a:spcBef>
                <a:spcPts val="2400"/>
              </a:spcBef>
              <a:buClr>
                <a:srgbClr val="C00000"/>
              </a:buClr>
              <a:buSzPct val="100000"/>
            </a:pPr>
            <a:r>
              <a:rPr lang="nl-NL" sz="3200" dirty="0"/>
              <a:t>Rijksdienst voor Cultureel erfgoed (RCE) en KNAW/HISGIS</a:t>
            </a:r>
          </a:p>
          <a:p>
            <a:pPr>
              <a:spcBef>
                <a:spcPts val="2400"/>
              </a:spcBef>
              <a:buClr>
                <a:srgbClr val="C00000"/>
              </a:buClr>
              <a:buSzPct val="100000"/>
            </a:pPr>
            <a:r>
              <a:rPr lang="nl-NL" sz="3200" dirty="0"/>
              <a:t>Museum Gouda, gemeente Gouda</a:t>
            </a:r>
          </a:p>
        </p:txBody>
      </p:sp>
    </p:spTree>
    <p:extLst>
      <p:ext uri="{BB962C8B-B14F-4D97-AF65-F5344CB8AC3E}">
        <p14:creationId xmlns:p14="http://schemas.microsoft.com/office/powerpoint/2010/main" val="266324882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0;p43">
            <a:extLst>
              <a:ext uri="{FF2B5EF4-FFF2-40B4-BE49-F238E27FC236}">
                <a16:creationId xmlns:a16="http://schemas.microsoft.com/office/drawing/2014/main" id="{7868645F-D04B-A545-0CAE-D661A7F894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92172"/>
            <a:ext cx="11853000" cy="94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 maar vooral met ± 15 “archief” vrijwilligers</a:t>
            </a:r>
            <a:endParaRPr dirty="0"/>
          </a:p>
        </p:txBody>
      </p:sp>
      <p:sp>
        <p:nvSpPr>
          <p:cNvPr id="5" name="Google Shape;323;p43">
            <a:extLst>
              <a:ext uri="{FF2B5EF4-FFF2-40B4-BE49-F238E27FC236}">
                <a16:creationId xmlns:a16="http://schemas.microsoft.com/office/drawing/2014/main" id="{60A3A852-A449-197F-1740-EEE7A830D9FA}"/>
              </a:ext>
            </a:extLst>
          </p:cNvPr>
          <p:cNvSpPr txBox="1"/>
          <p:nvPr/>
        </p:nvSpPr>
        <p:spPr>
          <a:xfrm>
            <a:off x="2751757" y="6324496"/>
            <a:ext cx="85471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nl" sz="1600" kern="0" dirty="0">
                <a:latin typeface="Open Sans"/>
                <a:ea typeface="Open Sans"/>
                <a:cs typeface="Open Sans"/>
                <a:sym typeface="Open Sans"/>
              </a:rPr>
              <a:t>Scannen/fotograferen/transcriberen/indexeren/controleren archiefbronnen</a:t>
            </a:r>
            <a:endParaRPr sz="1600" kern="0" dirty="0">
              <a:latin typeface="Arial"/>
              <a:cs typeface="Arial"/>
              <a:sym typeface="Arial"/>
            </a:endParaRPr>
          </a:p>
        </p:txBody>
      </p:sp>
      <p:pic>
        <p:nvPicPr>
          <p:cNvPr id="18" name="Afbeelding 17" descr="Afbeelding met persoon, kleding, overdekt, computer&#10;&#10;Door AI gegenereerde inhoud is mogelijk onjuist.">
            <a:extLst>
              <a:ext uri="{FF2B5EF4-FFF2-40B4-BE49-F238E27FC236}">
                <a16:creationId xmlns:a16="http://schemas.microsoft.com/office/drawing/2014/main" id="{8C23327E-0F36-7B6B-8F83-A6AA18507DC6}"/>
              </a:ext>
            </a:extLst>
          </p:cNvPr>
          <p:cNvPicPr preferRelativeResize="0">
            <a:picLocks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19" name="Afbeelding 18" descr="Afbeelding met persoon, overdekt, kleding, computer&#10;&#10;Door AI gegenereerde inhoud is mogelijk onjuist.">
            <a:extLst>
              <a:ext uri="{FF2B5EF4-FFF2-40B4-BE49-F238E27FC236}">
                <a16:creationId xmlns:a16="http://schemas.microsoft.com/office/drawing/2014/main" id="{ADDAE980-D1C7-9393-2721-AA443D34EB60}"/>
              </a:ext>
            </a:extLst>
          </p:cNvPr>
          <p:cNvPicPr preferRelativeResize="0">
            <a:picLocks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0" name="Afbeelding 19" descr="Afbeelding met tekst, kleding, overdekt, persoon&#10;&#10;Door AI gegenereerde inhoud is mogelijk onjuist.">
            <a:extLst>
              <a:ext uri="{FF2B5EF4-FFF2-40B4-BE49-F238E27FC236}">
                <a16:creationId xmlns:a16="http://schemas.microsoft.com/office/drawing/2014/main" id="{1EF6B54E-C4FF-F4C4-D412-0F1EE32AAE25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1" name="Afbeelding 20" descr="Afbeelding met persoon, overdekt, kleding, bureau&#10;&#10;Door AI gegenereerde inhoud is mogelijk onjuist.">
            <a:extLst>
              <a:ext uri="{FF2B5EF4-FFF2-40B4-BE49-F238E27FC236}">
                <a16:creationId xmlns:a16="http://schemas.microsoft.com/office/drawing/2014/main" id="{B6F0160F-CDAA-6AF8-0E44-4B7766843441}"/>
              </a:ext>
            </a:extLst>
          </p:cNvPr>
          <p:cNvPicPr preferRelativeResize="0"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2" name="Afbeelding 21" descr="Afbeelding met overdekt, persoon, kleding, computer&#10;&#10;Door AI gegenereerde inhoud is mogelijk onjuist.">
            <a:extLst>
              <a:ext uri="{FF2B5EF4-FFF2-40B4-BE49-F238E27FC236}">
                <a16:creationId xmlns:a16="http://schemas.microsoft.com/office/drawing/2014/main" id="{40820F81-BA8D-E2F5-5EE1-F6B841C02304}"/>
              </a:ext>
            </a:extLst>
          </p:cNvPr>
          <p:cNvPicPr preferRelativeResize="0"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3" name="Afbeelding 22" descr="Afbeelding met kleding, persoon, Menselijk gezicht, boekenkast&#10;&#10;Door AI gegenereerde inhoud is mogelijk onjuist.">
            <a:extLst>
              <a:ext uri="{FF2B5EF4-FFF2-40B4-BE49-F238E27FC236}">
                <a16:creationId xmlns:a16="http://schemas.microsoft.com/office/drawing/2014/main" id="{55F050B5-2484-0ADC-CADA-FEE260E81D74}"/>
              </a:ext>
            </a:extLst>
          </p:cNvPr>
          <p:cNvPicPr preferRelativeResize="0">
            <a:picLocks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4" name="Afbeelding 23" descr="Afbeelding met kleding, persoon, boek, overdekt&#10;&#10;Door AI gegenereerde inhoud is mogelijk onjuist.">
            <a:extLst>
              <a:ext uri="{FF2B5EF4-FFF2-40B4-BE49-F238E27FC236}">
                <a16:creationId xmlns:a16="http://schemas.microsoft.com/office/drawing/2014/main" id="{8526942C-9728-2AB2-92D8-0CBAF8252346}"/>
              </a:ext>
            </a:extLst>
          </p:cNvPr>
          <p:cNvPicPr preferRelativeResize="0"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5" name="Afbeelding 24" descr="Afbeelding met overdekt, kleding, persoon, muur&#10;&#10;Door AI gegenereerde inhoud is mogelijk onjuist.">
            <a:extLst>
              <a:ext uri="{FF2B5EF4-FFF2-40B4-BE49-F238E27FC236}">
                <a16:creationId xmlns:a16="http://schemas.microsoft.com/office/drawing/2014/main" id="{EB75EA5A-0B2B-3E28-4490-AE4F5D3A11A1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95345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CF914F-2107-BEFF-FED7-BEB3747D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30D85B-DAA5-FDB7-2593-6AF692257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3EC27780-CB7F-99E5-B299-C2F9609A016B}"/>
              </a:ext>
            </a:extLst>
          </p:cNvPr>
          <p:cNvCxnSpPr>
            <a:cxnSpLocks/>
          </p:cNvCxnSpPr>
          <p:nvPr/>
        </p:nvCxnSpPr>
        <p:spPr>
          <a:xfrm flipV="1">
            <a:off x="9489233" y="606490"/>
            <a:ext cx="0" cy="174482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fbeelding 6" descr="Afbeelding met overdekt, kleding, persoon, muur&#10;&#10;Door AI gegenereerde inhoud is mogelijk onjuist.">
            <a:extLst>
              <a:ext uri="{FF2B5EF4-FFF2-40B4-BE49-F238E27FC236}">
                <a16:creationId xmlns:a16="http://schemas.microsoft.com/office/drawing/2014/main" id="{5F3F2F99-7FBA-244E-4C57-2E02A0289D0A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47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CF914F-2107-BEFF-FED7-BEB3747D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30D85B-DAA5-FDB7-2593-6AF692257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schermopname, Website, Webpagina&#10;&#10;Door AI gegenereerde inhoud is mogelijk onjuist.">
            <a:extLst>
              <a:ext uri="{FF2B5EF4-FFF2-40B4-BE49-F238E27FC236}">
                <a16:creationId xmlns:a16="http://schemas.microsoft.com/office/drawing/2014/main" id="{473AC3CE-FF64-385E-3919-61CD914D24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919" r="998"/>
          <a:stretch>
            <a:fillRect/>
          </a:stretch>
        </p:blipFill>
        <p:spPr>
          <a:xfrm>
            <a:off x="-1092091" y="0"/>
            <a:ext cx="13284091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DB61850-9F49-1546-B79F-0471CBA60ACA}"/>
              </a:ext>
            </a:extLst>
          </p:cNvPr>
          <p:cNvSpPr/>
          <p:nvPr/>
        </p:nvSpPr>
        <p:spPr>
          <a:xfrm>
            <a:off x="120580" y="6250075"/>
            <a:ext cx="11897249" cy="60792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3EC27780-CB7F-99E5-B299-C2F9609A016B}"/>
              </a:ext>
            </a:extLst>
          </p:cNvPr>
          <p:cNvCxnSpPr>
            <a:cxnSpLocks/>
          </p:cNvCxnSpPr>
          <p:nvPr/>
        </p:nvCxnSpPr>
        <p:spPr>
          <a:xfrm flipV="1">
            <a:off x="9489233" y="606490"/>
            <a:ext cx="0" cy="174482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13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6F57D-0D29-41A2-64C1-189739508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37;p45">
            <a:extLst>
              <a:ext uri="{FF2B5EF4-FFF2-40B4-BE49-F238E27FC236}">
                <a16:creationId xmlns:a16="http://schemas.microsoft.com/office/drawing/2014/main" id="{6E7D299C-8EBB-F24A-6D53-05165936B8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371" y="218628"/>
            <a:ext cx="11602629" cy="94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… </a:t>
            </a:r>
            <a:r>
              <a:rPr lang="nl"/>
              <a:t>en meer dan </a:t>
            </a:r>
            <a:r>
              <a:rPr lang="nl" dirty="0"/>
              <a:t>100 “online” vrijwilligers</a:t>
            </a:r>
            <a:endParaRPr dirty="0"/>
          </a:p>
        </p:txBody>
      </p:sp>
      <p:pic>
        <p:nvPicPr>
          <p:cNvPr id="4" name="Afbeelding 3" descr="Afbeelding met tekst, schermopname, Lettertype, Webpagina&#10;&#10;Door AI gegenereerde inhoud is mogelijk onjuist.">
            <a:extLst>
              <a:ext uri="{FF2B5EF4-FFF2-40B4-BE49-F238E27FC236}">
                <a16:creationId xmlns:a16="http://schemas.microsoft.com/office/drawing/2014/main" id="{341156F4-44D5-6953-1C7B-7C51CE3BA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31" y="1464580"/>
            <a:ext cx="10664107" cy="5393420"/>
          </a:xfrm>
          <a:prstGeom prst="rect">
            <a:avLst/>
          </a:prstGeom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D61E4C69-D672-BDA7-98A5-6A97100E6B4F}"/>
              </a:ext>
            </a:extLst>
          </p:cNvPr>
          <p:cNvCxnSpPr>
            <a:cxnSpLocks/>
          </p:cNvCxnSpPr>
          <p:nvPr/>
        </p:nvCxnSpPr>
        <p:spPr>
          <a:xfrm flipH="1">
            <a:off x="10039739" y="3001493"/>
            <a:ext cx="618942" cy="42750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7784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6"/>
          <p:cNvPicPr preferRelativeResize="0"/>
          <p:nvPr/>
        </p:nvPicPr>
        <p:blipFill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876C3D-D163-3B44-8D12-95979EE3DC60}"/>
              </a:ext>
            </a:extLst>
          </p:cNvPr>
          <p:cNvSpPr txBox="1">
            <a:spLocks/>
          </p:cNvSpPr>
          <p:nvPr/>
        </p:nvSpPr>
        <p:spPr>
          <a:xfrm>
            <a:off x="0" y="4492625"/>
            <a:ext cx="12192000" cy="2365375"/>
          </a:xfrm>
          <a:prstGeom prst="rect">
            <a:avLst/>
          </a:prstGeom>
          <a:solidFill>
            <a:schemeClr val="accent6">
              <a:lumMod val="90000"/>
              <a:alpha val="41176"/>
            </a:schemeClr>
          </a:solidFill>
          <a:effectLst>
            <a:outerShdw blurRad="50800" dist="50800" dir="5400000" algn="ctr" rotWithShape="0">
              <a:srgbClr val="000000">
                <a:alpha val="54000"/>
              </a:srgbClr>
            </a:outerShdw>
          </a:effectLst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000500" lvl="8" indent="-342900">
              <a:lnSpc>
                <a:spcPct val="150000"/>
              </a:lnSpc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</a:pPr>
            <a:r>
              <a:rPr lang="nl-NL" sz="3200" kern="0" dirty="0">
                <a:solidFill>
                  <a:schemeClr val="bg2"/>
                </a:solidFill>
              </a:rPr>
              <a:t>Hoe zijn we georganiseerd? </a:t>
            </a:r>
          </a:p>
          <a:p>
            <a:pPr marL="4000500" lvl="8" indent="-342900">
              <a:lnSpc>
                <a:spcPct val="150000"/>
              </a:lnSpc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</a:pPr>
            <a:r>
              <a:rPr lang="nl-NL" sz="3200" kern="0" dirty="0">
                <a:solidFill>
                  <a:schemeClr val="bg2"/>
                </a:solidFill>
              </a:rPr>
              <a:t>Wat doen we? </a:t>
            </a:r>
          </a:p>
          <a:p>
            <a:pPr marL="4000500" lvl="8" indent="-342900">
              <a:lnSpc>
                <a:spcPct val="150000"/>
              </a:lnSpc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</a:pPr>
            <a:r>
              <a:rPr lang="nl-NL" sz="3200" kern="0" dirty="0">
                <a:solidFill>
                  <a:schemeClr val="bg2"/>
                </a:solidFill>
              </a:rPr>
              <a:t>Waar leidt al het vrijwilligerswerk toe?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102266-4F0F-497E-FE73-509C24982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78" y="4629555"/>
            <a:ext cx="2091514" cy="209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15111-4425-2535-8F4F-49C07D9B2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1052195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die de positie v.d. fotograaf en zichtveld instellen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F95847-30D3-5B7F-0AFD-AA12DB675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Afbeelding met tekst, Landvoertuig, voertuig, auto&#10;&#10;Door AI gegenereerde inhoud is mogelijk onjuist.">
            <a:extLst>
              <a:ext uri="{FF2B5EF4-FFF2-40B4-BE49-F238E27FC236}">
                <a16:creationId xmlns:a16="http://schemas.microsoft.com/office/drawing/2014/main" id="{777BB846-BD10-599B-635F-B25BAF9B84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608"/>
          <a:stretch>
            <a:fillRect/>
          </a:stretch>
        </p:blipFill>
        <p:spPr>
          <a:xfrm>
            <a:off x="0" y="1530220"/>
            <a:ext cx="12192000" cy="532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3915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E1268-D69F-5E96-47A1-F0F14E1B5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EF73AC-2D8A-8AFD-3E82-A9A8C81A1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buitenshuis, boom, Stedenbouwkunde, huis&#10;&#10;Door AI gegenereerde inhoud is mogelijk onjuist.">
            <a:extLst>
              <a:ext uri="{FF2B5EF4-FFF2-40B4-BE49-F238E27FC236}">
                <a16:creationId xmlns:a16="http://schemas.microsoft.com/office/drawing/2014/main" id="{9970277A-2BC3-DDC7-879A-F23362035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62693"/>
            <a:ext cx="12192000" cy="79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6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40FB9-434C-1120-AAD9-4C03DB251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die adresboekregels controleren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9EEDEE-31D5-3A5D-C4AF-8A2BD3DD2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43A6592-1854-B4DE-CEA7-096293E57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171" y="1556658"/>
            <a:ext cx="11081657" cy="44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2049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15111-4425-2535-8F4F-49C07D9B2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1052195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die adresregels vanuit het </a:t>
            </a:r>
            <a:r>
              <a:rPr lang="nl-NL" dirty="0" err="1"/>
              <a:t>bevolkinsreg</a:t>
            </a:r>
            <a:r>
              <a:rPr lang="nl-NL" dirty="0"/>
              <a:t>. invoeren</a:t>
            </a:r>
          </a:p>
        </p:txBody>
      </p:sp>
      <p:pic>
        <p:nvPicPr>
          <p:cNvPr id="8" name="Afbeelding 7" descr="Afbeelding met tekst, schermopname, diagram, Parallel&#10;&#10;Door AI gegenereerde inhoud is mogelijk onjuist.">
            <a:extLst>
              <a:ext uri="{FF2B5EF4-FFF2-40B4-BE49-F238E27FC236}">
                <a16:creationId xmlns:a16="http://schemas.microsoft.com/office/drawing/2014/main" id="{BA9C961B-F663-66AC-85D1-55AE0CB2E1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673" r="2688"/>
          <a:stretch>
            <a:fillRect/>
          </a:stretch>
        </p:blipFill>
        <p:spPr>
          <a:xfrm>
            <a:off x="0" y="1422668"/>
            <a:ext cx="12192000" cy="56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7057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15111-4425-2535-8F4F-49C07D9B2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1052195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die adresregels van gezinskaarten invoeren</a:t>
            </a:r>
          </a:p>
        </p:txBody>
      </p:sp>
      <p:pic>
        <p:nvPicPr>
          <p:cNvPr id="6" name="Afbeelding 5" descr="Afbeelding met tekst, schermopname, Lettertype, diagram&#10;&#10;Door AI gegenereerde inhoud is mogelijk onjuist.">
            <a:extLst>
              <a:ext uri="{FF2B5EF4-FFF2-40B4-BE49-F238E27FC236}">
                <a16:creationId xmlns:a16="http://schemas.microsoft.com/office/drawing/2014/main" id="{5B695708-B396-EE12-240F-9E3CC64252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28" t="38639" r="9555" b="4082"/>
          <a:stretch>
            <a:fillRect/>
          </a:stretch>
        </p:blipFill>
        <p:spPr>
          <a:xfrm>
            <a:off x="337273" y="1418428"/>
            <a:ext cx="11517453" cy="475843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1117F8D-838F-333D-CA8E-666DFEE85D8A}"/>
              </a:ext>
            </a:extLst>
          </p:cNvPr>
          <p:cNvSpPr txBox="1"/>
          <p:nvPr/>
        </p:nvSpPr>
        <p:spPr>
          <a:xfrm rot="18580284">
            <a:off x="155765" y="462566"/>
            <a:ext cx="848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nieuw</a:t>
            </a:r>
          </a:p>
        </p:txBody>
      </p:sp>
    </p:spTree>
    <p:extLst>
      <p:ext uri="{BB962C8B-B14F-4D97-AF65-F5344CB8AC3E}">
        <p14:creationId xmlns:p14="http://schemas.microsoft.com/office/powerpoint/2010/main" val="287899067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FB7C2-D526-C187-36B0-355F7ABF0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die digitaal krantenknipsels “knippen”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F3651A-BF4A-A9EC-80D4-2D2F9E58A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Afbeelding 9" descr="Afbeelding met tekst, Lettertype, nummer, schermopname&#10;&#10;Door AI gegenereerde inhoud is mogelijk onjuist.">
            <a:extLst>
              <a:ext uri="{FF2B5EF4-FFF2-40B4-BE49-F238E27FC236}">
                <a16:creationId xmlns:a16="http://schemas.microsoft.com/office/drawing/2014/main" id="{19F3804E-04C7-3A94-74B6-E00CCF8EF7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rcRect t="27898" r="961"/>
          <a:stretch>
            <a:fillRect/>
          </a:stretch>
        </p:blipFill>
        <p:spPr>
          <a:xfrm>
            <a:off x="0" y="1576873"/>
            <a:ext cx="12217517" cy="528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8806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45A5660-153F-1949-BE18-9BD0589A2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Waar leidt dit vrijwilligerswerk toe? </a:t>
            </a:r>
          </a:p>
        </p:txBody>
      </p:sp>
    </p:spTree>
    <p:extLst>
      <p:ext uri="{BB962C8B-B14F-4D97-AF65-F5344CB8AC3E}">
        <p14:creationId xmlns:p14="http://schemas.microsoft.com/office/powerpoint/2010/main" val="33795639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25;p44">
            <a:extLst>
              <a:ext uri="{FF2B5EF4-FFF2-40B4-BE49-F238E27FC236}">
                <a16:creationId xmlns:a16="http://schemas.microsoft.com/office/drawing/2014/main" id="{E5D91FC6-BD2C-17D2-2766-80168F4F1B59}"/>
              </a:ext>
            </a:extLst>
          </p:cNvPr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400537"/>
            <a:ext cx="12192004" cy="473404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7628430E-31CA-0B84-9237-FD106F896CA9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Google Shape;324;p44">
            <a:extLst>
              <a:ext uri="{FF2B5EF4-FFF2-40B4-BE49-F238E27FC236}">
                <a16:creationId xmlns:a16="http://schemas.microsoft.com/office/drawing/2014/main" id="{DD646B67-5A13-DFBC-DBBE-ECC66E7904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4200" y="236590"/>
            <a:ext cx="10863600" cy="94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Gouda Tijdmachine Café’s voor vrijwilligers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229837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1955AAE-2EAB-1B12-3B20-53F0FDB21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163D59E-DC7F-9611-77F0-5EE4C24FA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F584147-AD90-0269-98F9-A7F71AD1B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363CEE2-990C-41DE-581E-C4E7D5E563CF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CBF8059-84AE-C079-13CC-4E20DBC18692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052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 algn="ctr"/>
            <a:r>
              <a:rPr lang="nl-NL" dirty="0"/>
              <a:t>Project Wijdstraat</a:t>
            </a:r>
          </a:p>
        </p:txBody>
      </p:sp>
    </p:spTree>
    <p:extLst>
      <p:ext uri="{BB962C8B-B14F-4D97-AF65-F5344CB8AC3E}">
        <p14:creationId xmlns:p14="http://schemas.microsoft.com/office/powerpoint/2010/main" val="141170953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C1A79F-C5D3-0637-CF0E-EBA8869B3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A4BE50-0291-7766-1CD4-2F3B9E587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EFA06F9-E8C4-2DD8-7507-ECE13FBFD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211594" cy="69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6526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olledig portret van koning Lodewijk XIV door Hyacinthe Francois Rigaud">
            <a:extLst>
              <a:ext uri="{FF2B5EF4-FFF2-40B4-BE49-F238E27FC236}">
                <a16:creationId xmlns:a16="http://schemas.microsoft.com/office/drawing/2014/main" id="{BE1CA65C-E87C-8CE2-3E1A-3E9ABB40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451" y="1266065"/>
            <a:ext cx="3985549" cy="559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1B80BF81-1696-492F-425A-14A2E651ABA5}"/>
              </a:ext>
            </a:extLst>
          </p:cNvPr>
          <p:cNvSpPr/>
          <p:nvPr/>
        </p:nvSpPr>
        <p:spPr>
          <a:xfrm>
            <a:off x="0" y="1"/>
            <a:ext cx="12192000" cy="137338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A2AB1B-FD9E-24D2-CA3A-72237296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Traditioneel is geschiedenis </a:t>
            </a:r>
            <a:br>
              <a:rPr lang="nl-NL" dirty="0"/>
            </a:br>
            <a:r>
              <a:rPr lang="nl-NL" dirty="0"/>
              <a:t>bevooroordeeld en eenzijdig</a:t>
            </a:r>
          </a:p>
        </p:txBody>
      </p:sp>
      <p:sp>
        <p:nvSpPr>
          <p:cNvPr id="4" name="Google Shape;109;p17">
            <a:extLst>
              <a:ext uri="{FF2B5EF4-FFF2-40B4-BE49-F238E27FC236}">
                <a16:creationId xmlns:a16="http://schemas.microsoft.com/office/drawing/2014/main" id="{2BECEB31-5CE7-8615-3602-0B22FDB5A0A6}"/>
              </a:ext>
            </a:extLst>
          </p:cNvPr>
          <p:cNvSpPr txBox="1">
            <a:spLocks/>
          </p:cNvSpPr>
          <p:nvPr/>
        </p:nvSpPr>
        <p:spPr>
          <a:xfrm>
            <a:off x="838200" y="1803399"/>
            <a:ext cx="6281056" cy="42884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l-NL" sz="3200" dirty="0"/>
              <a:t>Het gaat vaak over</a:t>
            </a:r>
          </a:p>
          <a:p>
            <a:pPr indent="-491054"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sz="3200" dirty="0"/>
              <a:t>macht</a:t>
            </a:r>
          </a:p>
          <a:p>
            <a:pPr indent="-491054">
              <a:buClr>
                <a:schemeClr val="accent1"/>
              </a:buClr>
              <a:buSzPct val="100000"/>
            </a:pPr>
            <a:r>
              <a:rPr lang="nl-NL" sz="3200" dirty="0"/>
              <a:t>geld</a:t>
            </a:r>
          </a:p>
          <a:p>
            <a:pPr indent="-491054">
              <a:buClr>
                <a:schemeClr val="accent1"/>
              </a:buClr>
              <a:buSzPct val="100000"/>
            </a:pPr>
            <a:r>
              <a:rPr lang="nl-NL" sz="3200" dirty="0"/>
              <a:t>aanzien</a:t>
            </a:r>
          </a:p>
          <a:p>
            <a:pPr indent="-491054">
              <a:buClr>
                <a:schemeClr val="accent1"/>
              </a:buClr>
              <a:buSzPct val="100000"/>
            </a:pPr>
            <a:r>
              <a:rPr lang="nl-NL" sz="3200" dirty="0"/>
              <a:t>mannen</a:t>
            </a:r>
          </a:p>
          <a:p>
            <a:pPr indent="-491054">
              <a:buClr>
                <a:schemeClr val="accent1"/>
              </a:buClr>
              <a:buSzPct val="100000"/>
            </a:pPr>
            <a:r>
              <a:rPr lang="nl-NL" sz="3200" dirty="0"/>
              <a:t>grote monumenten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F2B57F9-B6C2-19D9-B693-E694F7C59EED}"/>
              </a:ext>
            </a:extLst>
          </p:cNvPr>
          <p:cNvSpPr txBox="1"/>
          <p:nvPr/>
        </p:nvSpPr>
        <p:spPr>
          <a:xfrm>
            <a:off x="6172200" y="5771679"/>
            <a:ext cx="194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Lodewijk de XIV  &gt;</a:t>
            </a:r>
          </a:p>
        </p:txBody>
      </p:sp>
    </p:spTree>
    <p:extLst>
      <p:ext uri="{BB962C8B-B14F-4D97-AF65-F5344CB8AC3E}">
        <p14:creationId xmlns:p14="http://schemas.microsoft.com/office/powerpoint/2010/main" val="187559206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71F417E-C50A-BAB5-AA94-1F47F248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61AEDE3-09D0-0E4C-79B5-966B3C403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BAAD99-DF97-F652-C3E8-FFA4A1CD8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B393432-0885-3AF2-C286-9B33E5085E3C}"/>
              </a:ext>
            </a:extLst>
          </p:cNvPr>
          <p:cNvSpPr/>
          <p:nvPr/>
        </p:nvSpPr>
        <p:spPr>
          <a:xfrm>
            <a:off x="11723914" y="0"/>
            <a:ext cx="468086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911655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88B628-7061-C040-2CAD-24A133CB5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D6E020-B11D-8D3E-FF01-CD17F61A8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DE890F9-BF4E-207E-2805-D5FDFBF7E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30633"/>
            <a:ext cx="12219646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8204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CC6D78-C5FA-4755-75D9-90B28A888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76F1E4-B558-EF3D-5285-CBFEF19D4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891BF14-A78F-53A5-2C70-5A8B82BB5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/>
          <a:stretch>
            <a:fillRect/>
          </a:stretch>
        </p:blipFill>
        <p:spPr>
          <a:xfrm>
            <a:off x="0" y="-1"/>
            <a:ext cx="12192000" cy="6913555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E1538365-36EE-EF4B-BCF4-3E099C685466}"/>
              </a:ext>
            </a:extLst>
          </p:cNvPr>
          <p:cNvCxnSpPr>
            <a:cxnSpLocks/>
          </p:cNvCxnSpPr>
          <p:nvPr/>
        </p:nvCxnSpPr>
        <p:spPr>
          <a:xfrm flipH="1" flipV="1">
            <a:off x="3592286" y="4001294"/>
            <a:ext cx="849085" cy="53184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00362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ED6512-CC9B-0493-494C-B0B4F26ED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8B464B-FF12-099D-5B41-F96857608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643367-A34C-2580-E115-C809A6565D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2A0DACF-13E8-5B91-BE07-DB1C7D7BAEA6}"/>
              </a:ext>
            </a:extLst>
          </p:cNvPr>
          <p:cNvSpPr/>
          <p:nvPr/>
        </p:nvSpPr>
        <p:spPr>
          <a:xfrm>
            <a:off x="944879" y="4606653"/>
            <a:ext cx="9657807" cy="627380"/>
          </a:xfrm>
          <a:prstGeom prst="rect">
            <a:avLst/>
          </a:prstGeom>
          <a:noFill/>
          <a:ln w="698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238848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B2185-A34D-A505-06F1-AEF2734B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31E7C0-736B-5EC5-F8FD-C79EE97E3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480B637-E432-78D9-BB5B-A4D6CC087F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018D2411-FBC9-5992-D5B8-430BCC9CE970}"/>
              </a:ext>
            </a:extLst>
          </p:cNvPr>
          <p:cNvCxnSpPr>
            <a:cxnSpLocks/>
          </p:cNvCxnSpPr>
          <p:nvPr/>
        </p:nvCxnSpPr>
        <p:spPr>
          <a:xfrm flipH="1" flipV="1">
            <a:off x="6512768" y="3292168"/>
            <a:ext cx="849085" cy="53184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73128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B41C61-D07C-2253-6486-771C2400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B94995-5365-AA49-209D-EF11D7179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60C28DB-7B45-88A5-2B5C-BF0B61003C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8080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052B1A-4333-3236-3F97-3A72C219E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CED263-14B3-4588-1125-39DF3E1E7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4FE9685-F38A-07C9-08EE-5BE3DD1A6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8024"/>
            <a:ext cx="12192000" cy="6926024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A8FA1DC3-278E-A872-5C00-EFA4895FA78B}"/>
              </a:ext>
            </a:extLst>
          </p:cNvPr>
          <p:cNvCxnSpPr>
            <a:cxnSpLocks/>
          </p:cNvCxnSpPr>
          <p:nvPr/>
        </p:nvCxnSpPr>
        <p:spPr>
          <a:xfrm flipV="1">
            <a:off x="2323322" y="2433751"/>
            <a:ext cx="1026368" cy="524053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41352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D74EE-23EF-EC5E-306A-8EDD24FAA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9D824C-E20B-5CA2-19CE-39C5EBD73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FE7EAE1-3F10-4AF1-B6D5-607D54814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244717" cy="69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8204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B8A320-C25C-A541-7CCE-6200C5DCB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4399CD-06F3-FFBF-D53C-6F490BC5C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86C774-658A-E12B-D679-1042895D89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>
            <a:fillRect/>
          </a:stretch>
        </p:blipFill>
        <p:spPr>
          <a:xfrm>
            <a:off x="0" y="-1"/>
            <a:ext cx="12219646" cy="6858001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C1FBBB42-0408-6A82-2ED8-3484ABC00E2F}"/>
              </a:ext>
            </a:extLst>
          </p:cNvPr>
          <p:cNvCxnSpPr>
            <a:cxnSpLocks/>
          </p:cNvCxnSpPr>
          <p:nvPr/>
        </p:nvCxnSpPr>
        <p:spPr>
          <a:xfrm flipV="1">
            <a:off x="2379307" y="681037"/>
            <a:ext cx="970384" cy="56137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645090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C0705B-7F39-EB8D-D603-736DF764E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F73DA7-9245-0D9C-3FBF-66E940736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601B61F-86F8-5FD3-E7EB-7133B1BFE7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" b="1160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8232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66BC0BB-29A5-10EF-18DC-59B153B3E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4495" y="1621107"/>
            <a:ext cx="2864364" cy="378095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04EA416-FF42-3234-091D-B0CDB787EE93}"/>
              </a:ext>
            </a:extLst>
          </p:cNvPr>
          <p:cNvSpPr txBox="1"/>
          <p:nvPr/>
        </p:nvSpPr>
        <p:spPr>
          <a:xfrm>
            <a:off x="4243020" y="5511006"/>
            <a:ext cx="360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/>
              <a:t>Dirck</a:t>
            </a:r>
            <a:r>
              <a:rPr lang="nl-NL" dirty="0"/>
              <a:t> </a:t>
            </a:r>
            <a:r>
              <a:rPr lang="nl-NL" dirty="0" err="1"/>
              <a:t>Volkertsz</a:t>
            </a:r>
            <a:r>
              <a:rPr lang="nl-NL" dirty="0"/>
              <a:t>. Coornhert</a:t>
            </a:r>
          </a:p>
          <a:p>
            <a:pPr algn="ctr"/>
            <a:r>
              <a:rPr lang="nl-NL" dirty="0"/>
              <a:t>(1522 – 1590)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5175164C-8382-9A8D-FA26-7CADF3DB9599}"/>
              </a:ext>
            </a:extLst>
          </p:cNvPr>
          <p:cNvGrpSpPr/>
          <p:nvPr/>
        </p:nvGrpSpPr>
        <p:grpSpPr>
          <a:xfrm>
            <a:off x="799459" y="1345268"/>
            <a:ext cx="2852348" cy="4812069"/>
            <a:chOff x="913989" y="1628057"/>
            <a:chExt cx="2525828" cy="4261212"/>
          </a:xfrm>
        </p:grpSpPr>
        <p:pic>
          <p:nvPicPr>
            <p:cNvPr id="5" name="Picture 6" descr="Desiderius Erasmus - Wikipedia">
              <a:extLst>
                <a:ext uri="{FF2B5EF4-FFF2-40B4-BE49-F238E27FC236}">
                  <a16:creationId xmlns:a16="http://schemas.microsoft.com/office/drawing/2014/main" id="{7F5ACCC7-A59B-45BE-1A54-1F6D31CD8C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990" y="1628057"/>
              <a:ext cx="2525827" cy="3575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741BBAA8-03EA-56BB-BF1C-9B1D431359CA}"/>
                </a:ext>
              </a:extLst>
            </p:cNvPr>
            <p:cNvSpPr txBox="1"/>
            <p:nvPr/>
          </p:nvSpPr>
          <p:spPr>
            <a:xfrm>
              <a:off x="913989" y="5316926"/>
              <a:ext cx="2525827" cy="572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 err="1"/>
                <a:t>Desiderius</a:t>
              </a:r>
              <a:r>
                <a:rPr lang="nl-NL" dirty="0"/>
                <a:t> Erasmus</a:t>
              </a:r>
            </a:p>
            <a:p>
              <a:pPr algn="ctr"/>
              <a:r>
                <a:rPr lang="nl-NL" dirty="0"/>
                <a:t>(1466? – 1536)</a:t>
              </a: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1AA7F514-774B-8A75-C938-71DB7D68C020}"/>
              </a:ext>
            </a:extLst>
          </p:cNvPr>
          <p:cNvGrpSpPr/>
          <p:nvPr/>
        </p:nvGrpSpPr>
        <p:grpSpPr>
          <a:xfrm>
            <a:off x="8466947" y="1345268"/>
            <a:ext cx="2950994" cy="4535070"/>
            <a:chOff x="7885057" y="1628057"/>
            <a:chExt cx="2613182" cy="4015922"/>
          </a:xfrm>
        </p:grpSpPr>
        <p:pic>
          <p:nvPicPr>
            <p:cNvPr id="6" name="Picture 8" descr="Stadhuis van Gouda - Wikipedia">
              <a:extLst>
                <a:ext uri="{FF2B5EF4-FFF2-40B4-BE49-F238E27FC236}">
                  <a16:creationId xmlns:a16="http://schemas.microsoft.com/office/drawing/2014/main" id="{9F3D6EC3-B39D-FEBA-A32C-B6ED7ABA63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5057" y="1628057"/>
              <a:ext cx="2613182" cy="3685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5CE779E0-5A6B-1407-1C69-0E960A90F92C}"/>
                </a:ext>
              </a:extLst>
            </p:cNvPr>
            <p:cNvSpPr txBox="1"/>
            <p:nvPr/>
          </p:nvSpPr>
          <p:spPr>
            <a:xfrm>
              <a:off x="7885057" y="5316926"/>
              <a:ext cx="2613182" cy="327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/>
                <a:t>Stadhuis</a:t>
              </a:r>
            </a:p>
          </p:txBody>
        </p:sp>
      </p:grpSp>
      <p:sp>
        <p:nvSpPr>
          <p:cNvPr id="15" name="Rechthoek 14">
            <a:extLst>
              <a:ext uri="{FF2B5EF4-FFF2-40B4-BE49-F238E27FC236}">
                <a16:creationId xmlns:a16="http://schemas.microsoft.com/office/drawing/2014/main" id="{DE17A445-AF07-45BB-3D11-7E1DCD96EF9D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AF72CB-24B7-5005-612F-FC1FB81B2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ook in de Goudse geschiedschrijving</a:t>
            </a:r>
          </a:p>
        </p:txBody>
      </p:sp>
    </p:spTree>
    <p:extLst>
      <p:ext uri="{BB962C8B-B14F-4D97-AF65-F5344CB8AC3E}">
        <p14:creationId xmlns:p14="http://schemas.microsoft.com/office/powerpoint/2010/main" val="386692464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C2FC5BE-6B0F-89DB-1544-09D939C728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5105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6F1A8-2E2C-00B0-C4B8-E0EB599A6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5B08F8-EB96-2417-C44D-8F1B71086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398E54-8C00-7E76-3EA1-6E546D50A9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64880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352C5-6203-F191-05A4-D87D9928D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A23C9A-9A2C-8866-A17D-3E0DF00C3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schermopname, kaart&#10;&#10;Door AI gegenereerde inhoud is mogelijk onjuist.">
            <a:extLst>
              <a:ext uri="{FF2B5EF4-FFF2-40B4-BE49-F238E27FC236}">
                <a16:creationId xmlns:a16="http://schemas.microsoft.com/office/drawing/2014/main" id="{DD21B070-521F-A4AA-92D6-2A5E31B6E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6976" cy="76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3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FCF753BD-44D7-5CD0-EACD-5C4B51284C74}"/>
              </a:ext>
            </a:extLst>
          </p:cNvPr>
          <p:cNvSpPr/>
          <p:nvPr/>
        </p:nvSpPr>
        <p:spPr>
          <a:xfrm>
            <a:off x="8528180" y="-678998"/>
            <a:ext cx="1138334" cy="7536997"/>
          </a:xfrm>
          <a:prstGeom prst="rect">
            <a:avLst/>
          </a:prstGeom>
          <a:solidFill>
            <a:srgbClr val="EBEBEB"/>
          </a:solidFill>
          <a:ln>
            <a:solidFill>
              <a:srgbClr val="EBEB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F358A1-D963-7661-1D11-B5866D7AB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70B5DE-3157-20DF-642F-656F50450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18"/>
          <a:stretch>
            <a:fillRect/>
          </a:stretch>
        </p:blipFill>
        <p:spPr bwMode="auto">
          <a:xfrm>
            <a:off x="0" y="-685800"/>
            <a:ext cx="9069355" cy="755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81C0F2DB-264E-6656-E497-02469EBD0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316" y="-678997"/>
            <a:ext cx="2796073" cy="753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30066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3A1AB80-C072-B283-A224-7E013274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Helpt u mee?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C595D0C-8EFE-8794-B410-F0162B904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086"/>
            <a:ext cx="10515600" cy="456587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nl-NL" sz="3200" dirty="0"/>
              <a:t>Met scannen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nl-NL" sz="3200" dirty="0"/>
              <a:t>Met transcriberen 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endParaRPr lang="nl-NL" sz="3200" dirty="0"/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nl-NL" sz="3200" dirty="0"/>
              <a:t>Met indexeren</a:t>
            </a:r>
            <a:br>
              <a:rPr lang="nl-NL" sz="3200" dirty="0"/>
            </a:br>
            <a:endParaRPr lang="nl-NL" sz="3200" dirty="0"/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nl-NL" sz="3200" dirty="0"/>
              <a:t>Met coördineren &amp; IT 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0676BFB-7876-26FD-1931-676A72BB4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81" y="1825625"/>
            <a:ext cx="4867919" cy="50323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6975264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7F246A9-94DC-5E04-A9D2-5EA10A2401C6}"/>
              </a:ext>
            </a:extLst>
          </p:cNvPr>
          <p:cNvSpPr txBox="1"/>
          <p:nvPr/>
        </p:nvSpPr>
        <p:spPr>
          <a:xfrm>
            <a:off x="6487296" y="3534033"/>
            <a:ext cx="5338119" cy="28623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nl-NL" sz="36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endParaRPr lang="nl-NL" sz="36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nl-NL" sz="3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Aan de slag!</a:t>
            </a:r>
          </a:p>
          <a:p>
            <a:pPr algn="ctr"/>
            <a:endParaRPr lang="nl-NL" sz="36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endParaRPr lang="nl-NL" sz="36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66666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45;p36" descr="Gouda anno 1562">
            <a:extLst>
              <a:ext uri="{FF2B5EF4-FFF2-40B4-BE49-F238E27FC236}">
                <a16:creationId xmlns:a16="http://schemas.microsoft.com/office/drawing/2014/main" id="{7B7F3DD6-A0FA-81FC-B2A0-70E3C1822552}"/>
              </a:ext>
            </a:extLst>
          </p:cNvPr>
          <p:cNvPicPr preferRelativeResize="0"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04258"/>
            <a:ext cx="12192000" cy="54537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47238FA2-5CC3-1343-5BB5-CF4B74AF6A09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Google Shape;244;p36">
            <a:extLst>
              <a:ext uri="{FF2B5EF4-FFF2-40B4-BE49-F238E27FC236}">
                <a16:creationId xmlns:a16="http://schemas.microsoft.com/office/drawing/2014/main" id="{7CD3F0F0-3110-A6DB-9CEE-1D5A681F12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05975"/>
            <a:ext cx="10515600" cy="1052195"/>
          </a:xfrm>
        </p:spPr>
        <p:txBody>
          <a:bodyPr spcFirstLastPara="1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Maquette van héél Gouda in 1562</a:t>
            </a:r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9F1347C-E759-EB6A-E980-65707405956F}"/>
              </a:ext>
            </a:extLst>
          </p:cNvPr>
          <p:cNvSpPr txBox="1"/>
          <p:nvPr/>
        </p:nvSpPr>
        <p:spPr>
          <a:xfrm>
            <a:off x="0" y="6251915"/>
            <a:ext cx="3092513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door Henkjan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Sprokholt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3465AEA-B657-2365-87A6-D07D832694C1}"/>
              </a:ext>
            </a:extLst>
          </p:cNvPr>
          <p:cNvSpPr txBox="1"/>
          <p:nvPr/>
        </p:nvSpPr>
        <p:spPr>
          <a:xfrm>
            <a:off x="9399248" y="6251915"/>
            <a:ext cx="2792752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foto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 Rinus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Lasschuyt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83262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3B86E-1DF2-4F3E-8260-B0C565143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Gouda Tijdmachine gaat over</a:t>
            </a:r>
          </a:p>
        </p:txBody>
      </p:sp>
      <p:sp>
        <p:nvSpPr>
          <p:cNvPr id="5" name="Google Shape;117;p18">
            <a:extLst>
              <a:ext uri="{FF2B5EF4-FFF2-40B4-BE49-F238E27FC236}">
                <a16:creationId xmlns:a16="http://schemas.microsoft.com/office/drawing/2014/main" id="{1B2ACD2C-891A-8708-3940-26740954BF20}"/>
              </a:ext>
            </a:extLst>
          </p:cNvPr>
          <p:cNvSpPr txBox="1">
            <a:spLocks/>
          </p:cNvSpPr>
          <p:nvPr/>
        </p:nvSpPr>
        <p:spPr>
          <a:xfrm>
            <a:off x="471593" y="1905000"/>
            <a:ext cx="10246561" cy="406753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25000"/>
            </a:pPr>
            <a:r>
              <a:rPr lang="nl-NL" sz="3600" dirty="0"/>
              <a:t> de volledige historische reconstructie van de stad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25000"/>
            </a:pPr>
            <a:r>
              <a:rPr lang="nl-NL" sz="3600" dirty="0"/>
              <a:t> alle gebouwen, wegen, waterwerken, bedrijven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25000"/>
            </a:pPr>
            <a:r>
              <a:rPr lang="nl-NL" sz="3600" dirty="0"/>
              <a:t> alle Gouwenaren</a:t>
            </a:r>
          </a:p>
        </p:txBody>
      </p:sp>
    </p:spTree>
    <p:extLst>
      <p:ext uri="{BB962C8B-B14F-4D97-AF65-F5344CB8AC3E}">
        <p14:creationId xmlns:p14="http://schemas.microsoft.com/office/powerpoint/2010/main" val="334633761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uitenshuis, wolk, gebouw, hemel&#10;&#10;Door AI gegenereerde inhoud is mogelijk onjuist.">
            <a:extLst>
              <a:ext uri="{FF2B5EF4-FFF2-40B4-BE49-F238E27FC236}">
                <a16:creationId xmlns:a16="http://schemas.microsoft.com/office/drawing/2014/main" id="{167F72C2-CB09-C2CE-B119-58C6F109FB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5715000" y="381004"/>
            <a:ext cx="6857999" cy="6096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858A3392-B5AE-EA22-22ED-90F93DCD92E0}"/>
              </a:ext>
            </a:extLst>
          </p:cNvPr>
          <p:cNvSpPr/>
          <p:nvPr/>
        </p:nvSpPr>
        <p:spPr>
          <a:xfrm rot="5400000">
            <a:off x="-394715" y="381001"/>
            <a:ext cx="6858002" cy="609600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68" name="Google Shape;268;p39"/>
          <p:cNvSpPr txBox="1">
            <a:spLocks noGrp="1"/>
          </p:cNvSpPr>
          <p:nvPr>
            <p:ph type="title" idx="4294967295"/>
          </p:nvPr>
        </p:nvSpPr>
        <p:spPr>
          <a:xfrm>
            <a:off x="312517" y="949124"/>
            <a:ext cx="5443538" cy="4725536"/>
          </a:xfrm>
        </p:spPr>
        <p:txBody>
          <a:bodyPr spcFirstLastPara="1" lIns="121900" tIns="121900" rIns="121900" bIns="121900" anchor="ctr" anchorCtr="0">
            <a:normAutofit/>
          </a:bodyPr>
          <a:lstStyle/>
          <a:p>
            <a:pPr algn="ctr"/>
            <a:r>
              <a:rPr lang="nl-NL" sz="5100" dirty="0"/>
              <a:t>Het begon met de vraag</a:t>
            </a:r>
            <a:br>
              <a:rPr lang="nl-NL" sz="5100" dirty="0"/>
            </a:br>
            <a:br>
              <a:rPr lang="nl-NL" sz="5100" dirty="0"/>
            </a:br>
            <a:r>
              <a:rPr lang="nl-NL" sz="5100" dirty="0"/>
              <a:t>“</a:t>
            </a:r>
            <a:r>
              <a:rPr lang="nl-NL" sz="4900" dirty="0"/>
              <a:t>hoe zwaar is Gouda?”</a:t>
            </a:r>
            <a:endParaRPr lang="nl-NL" sz="5100" dirty="0"/>
          </a:p>
        </p:txBody>
      </p:sp>
      <p:cxnSp>
        <p:nvCxnSpPr>
          <p:cNvPr id="2" name="AutoShape 6">
            <a:extLst>
              <a:ext uri="{FF2B5EF4-FFF2-40B4-BE49-F238E27FC236}">
                <a16:creationId xmlns:a16="http://schemas.microsoft.com/office/drawing/2014/main" id="{22526ECF-D309-E29A-7C0F-10415FC09BC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2561026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kleding, persoon, buitenshuis, Menselijk gezicht&#10;&#10;Automatisch gegenereerde beschrijving">
            <a:extLst>
              <a:ext uri="{FF2B5EF4-FFF2-40B4-BE49-F238E27FC236}">
                <a16:creationId xmlns:a16="http://schemas.microsoft.com/office/drawing/2014/main" id="{1AC11246-7649-7866-4AAB-90FCB755A7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65" y="1360714"/>
            <a:ext cx="3871235" cy="3217311"/>
          </a:xfrm>
          <a:prstGeom prst="rect">
            <a:avLst/>
          </a:prstGeom>
        </p:spPr>
      </p:pic>
      <p:pic>
        <p:nvPicPr>
          <p:cNvPr id="10" name="Google Shape;276;p40">
            <a:extLst>
              <a:ext uri="{FF2B5EF4-FFF2-40B4-BE49-F238E27FC236}">
                <a16:creationId xmlns:a16="http://schemas.microsoft.com/office/drawing/2014/main" id="{A0ACB392-A287-6F04-7172-2907CB1FB187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92" y="1360714"/>
            <a:ext cx="8628592" cy="5497286"/>
          </a:xfrm>
          <a:prstGeom prst="rect">
            <a:avLst/>
          </a:prstGeom>
          <a:noFill/>
          <a:ln>
            <a:noFill/>
          </a:ln>
          <a:effectLst>
            <a:outerShdw blurRad="200025" dist="571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F1D50B19-0DFF-7A2C-4809-4776931D6C78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Google Shape;275;p40">
            <a:extLst>
              <a:ext uri="{FF2B5EF4-FFF2-40B4-BE49-F238E27FC236}">
                <a16:creationId xmlns:a16="http://schemas.microsoft.com/office/drawing/2014/main" id="{1D6D59B3-8FD7-6CC4-8652-FFF6DE73D9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467" y="87999"/>
            <a:ext cx="11441600" cy="117445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Van een groep enthousiastelingen …</a:t>
            </a:r>
            <a:endParaRPr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25CCB04-8930-C415-EE17-F4AD0E99FB8D}"/>
              </a:ext>
            </a:extLst>
          </p:cNvPr>
          <p:cNvSpPr txBox="1"/>
          <p:nvPr/>
        </p:nvSpPr>
        <p:spPr>
          <a:xfrm>
            <a:off x="111498" y="6359631"/>
            <a:ext cx="2919389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Marianne van der Veer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D6BEB4E-5BE4-1806-7D6B-06F94429D01C}"/>
              </a:ext>
            </a:extLst>
          </p:cNvPr>
          <p:cNvSpPr txBox="1"/>
          <p:nvPr/>
        </p:nvSpPr>
        <p:spPr>
          <a:xfrm>
            <a:off x="2348178" y="1682496"/>
            <a:ext cx="2722220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Bianca van den Berg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7F51B60-F3DB-10D7-1E1C-CFD2582442EB}"/>
              </a:ext>
            </a:extLst>
          </p:cNvPr>
          <p:cNvSpPr txBox="1"/>
          <p:nvPr/>
        </p:nvSpPr>
        <p:spPr>
          <a:xfrm>
            <a:off x="4148531" y="6359629"/>
            <a:ext cx="2451312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Henkjan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Sprokholt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B72136C-C85A-D27E-F3B7-6DC37D4A6360}"/>
              </a:ext>
            </a:extLst>
          </p:cNvPr>
          <p:cNvSpPr txBox="1"/>
          <p:nvPr/>
        </p:nvSpPr>
        <p:spPr>
          <a:xfrm>
            <a:off x="6293178" y="1680416"/>
            <a:ext cx="1779654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Eric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Kooistra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AD6DA37-3E05-462D-974D-051E84B4C1CA}"/>
              </a:ext>
            </a:extLst>
          </p:cNvPr>
          <p:cNvSpPr txBox="1"/>
          <p:nvPr/>
        </p:nvSpPr>
        <p:spPr>
          <a:xfrm>
            <a:off x="8899617" y="4096292"/>
            <a:ext cx="2791149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Marcel van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Dasselaar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E2B24A9-3698-E1C8-A51E-CFDAC334D61E}"/>
              </a:ext>
            </a:extLst>
          </p:cNvPr>
          <p:cNvSpPr txBox="1"/>
          <p:nvPr/>
        </p:nvSpPr>
        <p:spPr>
          <a:xfrm>
            <a:off x="9303587" y="4783514"/>
            <a:ext cx="2236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7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13742475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19334A0-ECBC-AB6D-F2FB-29D9D81D9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CA6EAF3-21D0-0DD8-5B99-BD7FBDA7D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5ABF0B1-243F-83FC-43E1-74106F37F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0AFE22D-2AD1-A90A-C792-8E131F827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1C13FDE-2801-D3E5-C5C2-29CB446F0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00426BBB-2789-C383-0BE7-D41E79356B10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Google Shape;275;p40">
            <a:extLst>
              <a:ext uri="{FF2B5EF4-FFF2-40B4-BE49-F238E27FC236}">
                <a16:creationId xmlns:a16="http://schemas.microsoft.com/office/drawing/2014/main" id="{6884BB0B-529C-AD5C-19BB-C5266B3CC1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467" y="87999"/>
            <a:ext cx="11441600" cy="117445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-NL" dirty="0"/>
              <a:t>n</a:t>
            </a:r>
            <a:r>
              <a:rPr lang="nl" dirty="0"/>
              <a:t>aar een megaproject 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509778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Gouda Tijdmachine">
      <a:dk1>
        <a:srgbClr val="3891B1"/>
      </a:dk1>
      <a:lt1>
        <a:srgbClr val="EBEBEB"/>
      </a:lt1>
      <a:dk2>
        <a:srgbClr val="FFFFFF"/>
      </a:dk2>
      <a:lt2>
        <a:srgbClr val="B3A77D"/>
      </a:lt2>
      <a:accent1>
        <a:srgbClr val="D22425"/>
      </a:accent1>
      <a:accent2>
        <a:srgbClr val="F2DEDE"/>
      </a:accent2>
      <a:accent3>
        <a:srgbClr val="DFF0D8"/>
      </a:accent3>
      <a:accent4>
        <a:srgbClr val="543B3B"/>
      </a:accent4>
      <a:accent5>
        <a:srgbClr val="666666"/>
      </a:accent5>
      <a:accent6>
        <a:srgbClr val="CAE8F3"/>
      </a:accent6>
      <a:hlink>
        <a:srgbClr val="3891B1"/>
      </a:hlink>
      <a:folHlink>
        <a:srgbClr val="3891B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1B178A5B-76F4-4019-AAFD-5ACA26A4532D}" vid="{C9E31D97-C4F4-4865-BC62-BCFB9C8BF068}"/>
    </a:ext>
  </a:extLst>
</a:theme>
</file>

<file path=ppt/theme/theme2.xml><?xml version="1.0" encoding="utf-8"?>
<a:theme xmlns:a="http://schemas.openxmlformats.org/drawingml/2006/main" name="Gouda Tijdmachine">
  <a:themeElements>
    <a:clrScheme name="Tropic">
      <a:dk1>
        <a:srgbClr val="3991B1"/>
      </a:dk1>
      <a:lt1>
        <a:srgbClr val="CAE8F3"/>
      </a:lt1>
      <a:dk2>
        <a:srgbClr val="FFFFFF"/>
      </a:dk2>
      <a:lt2>
        <a:srgbClr val="B3A77D"/>
      </a:lt2>
      <a:accent1>
        <a:srgbClr val="D12929"/>
      </a:accent1>
      <a:accent2>
        <a:srgbClr val="F2DEDE"/>
      </a:accent2>
      <a:accent3>
        <a:srgbClr val="DFF0D8"/>
      </a:accent3>
      <a:accent4>
        <a:srgbClr val="543B3B"/>
      </a:accent4>
      <a:accent5>
        <a:srgbClr val="666666"/>
      </a:accent5>
      <a:accent6>
        <a:srgbClr val="EBEBEB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Gouda Tijdmachine</Template>
  <TotalTime>65</TotalTime>
  <Words>424</Words>
  <Application>Microsoft Office PowerPoint</Application>
  <PresentationFormat>Breedbeeld</PresentationFormat>
  <Paragraphs>99</Paragraphs>
  <Slides>45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45</vt:i4>
      </vt:variant>
    </vt:vector>
  </HeadingPairs>
  <TitlesOfParts>
    <vt:vector size="55" baseType="lpstr">
      <vt:lpstr>Aptos</vt:lpstr>
      <vt:lpstr>Arial</vt:lpstr>
      <vt:lpstr>Open Sans</vt:lpstr>
      <vt:lpstr>Open Sans Light</vt:lpstr>
      <vt:lpstr>Open Sans Medium</vt:lpstr>
      <vt:lpstr>Open Sans SemiBold</vt:lpstr>
      <vt:lpstr>Roboto</vt:lpstr>
      <vt:lpstr>Source Sans Pro</vt:lpstr>
      <vt:lpstr>Kantoorthema</vt:lpstr>
      <vt:lpstr>Gouda Tijdmachine</vt:lpstr>
      <vt:lpstr>Help je mee?!</vt:lpstr>
      <vt:lpstr>PowerPoint-presentatie</vt:lpstr>
      <vt:lpstr>Traditioneel is geschiedenis  bevooroordeeld en eenzijdig</vt:lpstr>
      <vt:lpstr>ook in de Goudse geschiedschrijving</vt:lpstr>
      <vt:lpstr>Maquette van héél Gouda in 1562</vt:lpstr>
      <vt:lpstr>Gouda Tijdmachine gaat over</vt:lpstr>
      <vt:lpstr>Het begon met de vraag  “hoe zwaar is Gouda?”</vt:lpstr>
      <vt:lpstr>Van een groep enthousiastelingen …</vt:lpstr>
      <vt:lpstr>naar een megaproject …</vt:lpstr>
      <vt:lpstr>met een samenwerkingsovereenkomst  … </vt:lpstr>
      <vt:lpstr>en een projectorganisatie … </vt:lpstr>
      <vt:lpstr>met een kerngroep …</vt:lpstr>
      <vt:lpstr>Onze klus: 9½ km archief &amp; bodemvondsten</vt:lpstr>
      <vt:lpstr>Onze aanpak                       Randvoorwaarden</vt:lpstr>
      <vt:lpstr>waarbij we samenwerken met …</vt:lpstr>
      <vt:lpstr> maar vooral met ± 15 “archief” vrijwilligers</vt:lpstr>
      <vt:lpstr>PowerPoint-presentatie</vt:lpstr>
      <vt:lpstr>PowerPoint-presentatie</vt:lpstr>
      <vt:lpstr>… en meer dan 100 “online” vrijwilligers</vt:lpstr>
      <vt:lpstr>die de positie v.d. fotograaf en zichtveld instellen</vt:lpstr>
      <vt:lpstr>PowerPoint-presentatie</vt:lpstr>
      <vt:lpstr>die adresboekregels controleren</vt:lpstr>
      <vt:lpstr>die adresregels vanuit het bevolkinsreg. invoeren</vt:lpstr>
      <vt:lpstr>die adresregels van gezinskaarten invoeren</vt:lpstr>
      <vt:lpstr>die digitaal krantenknipsels “knippen”</vt:lpstr>
      <vt:lpstr>Waar leidt dit vrijwilligerswerk toe? </vt:lpstr>
      <vt:lpstr>Gouda Tijdmachine Café’s voor vrijwilligers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Helpt u mee?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Bob Coret</dc:creator>
  <cp:lastModifiedBy>Bob Coret</cp:lastModifiedBy>
  <cp:revision>24</cp:revision>
  <dcterms:created xsi:type="dcterms:W3CDTF">2025-08-27T14:23:09Z</dcterms:created>
  <dcterms:modified xsi:type="dcterms:W3CDTF">2026-01-30T10:34:55Z</dcterms:modified>
</cp:coreProperties>
</file>