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>
      <p:cViewPr varScale="1">
        <p:scale>
          <a:sx n="70" d="100"/>
          <a:sy n="70" d="100"/>
        </p:scale>
        <p:origin x="1166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15;p2">
            <a:extLst>
              <a:ext uri="{FF2B5EF4-FFF2-40B4-BE49-F238E27FC236}">
                <a16:creationId xmlns:a16="http://schemas.microsoft.com/office/drawing/2014/main" id="{1D4F777A-3445-56B6-CA0F-7F3D8D47C1A3}"/>
              </a:ext>
            </a:extLst>
          </p:cNvPr>
          <p:cNvPicPr preferRelativeResize="0"/>
          <p:nvPr userDrawn="1"/>
        </p:nvPicPr>
        <p:blipFill rotWithShape="1">
          <a:blip r:embed="rId2" cstate="screen">
            <a:alphaModFix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9649EBE-E978-7F59-662D-87652F43FF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9552"/>
            <a:ext cx="9144000" cy="2299447"/>
          </a:xfrm>
          <a:solidFill>
            <a:schemeClr val="tx1"/>
          </a:solidFill>
        </p:spPr>
        <p:txBody>
          <a:bodyPr anchor="ctr" anchorCtr="0"/>
          <a:lstStyle>
            <a:lvl1pPr algn="ctr">
              <a:defRPr sz="60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154A7E4-A729-B9C4-F34C-BCD35BE14D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28998"/>
            <a:ext cx="9144000" cy="2300400"/>
          </a:xfrm>
          <a:solidFill>
            <a:schemeClr val="bg1">
              <a:lumMod val="75000"/>
              <a:alpha val="47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800">
                <a:solidFill>
                  <a:schemeClr val="bg1">
                    <a:lumMod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cxnSp>
        <p:nvCxnSpPr>
          <p:cNvPr id="10" name="AutoShape 6">
            <a:extLst>
              <a:ext uri="{FF2B5EF4-FFF2-40B4-BE49-F238E27FC236}">
                <a16:creationId xmlns:a16="http://schemas.microsoft.com/office/drawing/2014/main" id="{05EDD3EA-F610-772E-106C-B2226A29FBB3}"/>
              </a:ext>
            </a:extLst>
          </p:cNvPr>
          <p:cNvCxnSpPr>
            <a:cxnSpLocks noChangeShapeType="1"/>
            <a:stCxn id="7" idx="1"/>
            <a:endCxn id="7" idx="3"/>
          </p:cNvCxnSpPr>
          <p:nvPr userDrawn="1"/>
        </p:nvCxnSpPr>
        <p:spPr bwMode="auto">
          <a:xfrm>
            <a:off x="0" y="3429000"/>
            <a:ext cx="12192000" cy="0"/>
          </a:xfrm>
          <a:prstGeom prst="straightConnector1">
            <a:avLst/>
          </a:prstGeom>
          <a:noFill/>
          <a:ln w="76200" cap="rnd">
            <a:solidFill>
              <a:srgbClr val="C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sp>
        <p:nvSpPr>
          <p:cNvPr id="15" name="Rechthoek 14">
            <a:extLst>
              <a:ext uri="{FF2B5EF4-FFF2-40B4-BE49-F238E27FC236}">
                <a16:creationId xmlns:a16="http://schemas.microsoft.com/office/drawing/2014/main" id="{5E506B93-D0AA-29F6-B91C-8CD14D80FD8A}"/>
              </a:ext>
            </a:extLst>
          </p:cNvPr>
          <p:cNvSpPr/>
          <p:nvPr userDrawn="1"/>
        </p:nvSpPr>
        <p:spPr>
          <a:xfrm>
            <a:off x="1520456" y="1128601"/>
            <a:ext cx="9144000" cy="459984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F8167EC-2BCB-3042-481D-90B633DE80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46" y="11945"/>
            <a:ext cx="1121302" cy="1121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8C56EC2A-DB73-F467-C394-22FF94CDD0E4}"/>
              </a:ext>
            </a:extLst>
          </p:cNvPr>
          <p:cNvSpPr txBox="1"/>
          <p:nvPr userDrawn="1"/>
        </p:nvSpPr>
        <p:spPr>
          <a:xfrm>
            <a:off x="1389206" y="179105"/>
            <a:ext cx="4903449" cy="769441"/>
          </a:xfrm>
          <a:prstGeom prst="rect">
            <a:avLst/>
          </a:prstGeom>
          <a:noFill/>
          <a:effectLst>
            <a:glow rad="63500">
              <a:srgbClr val="FFFF0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r>
              <a:rPr lang="nl-NL" sz="4400" dirty="0">
                <a:solidFill>
                  <a:schemeClr val="tx1"/>
                </a:solidFill>
                <a:effectLst>
                  <a:glow rad="63500">
                    <a:srgbClr val="FFFFFF">
                      <a:alpha val="40000"/>
                    </a:srgbClr>
                  </a:glow>
                </a:effectLst>
                <a:latin typeface="Source Sans Pro" panose="020B0503030403020204" pitchFamily="34" charset="0"/>
                <a:ea typeface="Source Sans Pro" panose="020B0503030403020204" pitchFamily="34" charset="0"/>
              </a:rPr>
              <a:t>Gouda Tijdmachine</a:t>
            </a:r>
          </a:p>
        </p:txBody>
      </p:sp>
    </p:spTree>
    <p:extLst>
      <p:ext uri="{BB962C8B-B14F-4D97-AF65-F5344CB8AC3E}">
        <p14:creationId xmlns:p14="http://schemas.microsoft.com/office/powerpoint/2010/main" val="22682882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oud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;p1">
            <a:extLst>
              <a:ext uri="{FF2B5EF4-FFF2-40B4-BE49-F238E27FC236}">
                <a16:creationId xmlns:a16="http://schemas.microsoft.com/office/drawing/2014/main" id="{1C4E94B7-F91B-1202-431A-3C90192A824C}"/>
              </a:ext>
            </a:extLst>
          </p:cNvPr>
          <p:cNvSpPr/>
          <p:nvPr userDrawn="1"/>
        </p:nvSpPr>
        <p:spPr>
          <a:xfrm>
            <a:off x="0" y="-1"/>
            <a:ext cx="12192000" cy="1325563"/>
          </a:xfrm>
          <a:prstGeom prst="rect">
            <a:avLst/>
          </a:prstGeom>
          <a:solidFill>
            <a:schemeClr val="tx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33DC37D-4E6C-B215-56E8-FD375B61B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05219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EE6D813-2BC5-FFCE-DD1D-5B2668C908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>
                <a:solidFill>
                  <a:schemeClr val="bg1">
                    <a:lumMod val="25000"/>
                  </a:schemeClr>
                </a:solidFill>
              </a:defRPr>
            </a:lvl2pPr>
            <a:lvl3pPr>
              <a:defRPr>
                <a:solidFill>
                  <a:schemeClr val="bg1">
                    <a:lumMod val="25000"/>
                  </a:schemeClr>
                </a:solidFill>
              </a:defRPr>
            </a:lvl3pPr>
            <a:lvl4pPr>
              <a:defRPr>
                <a:solidFill>
                  <a:schemeClr val="bg1">
                    <a:lumMod val="25000"/>
                  </a:schemeClr>
                </a:solidFill>
              </a:defRPr>
            </a:lvl4pPr>
            <a:lvl5pPr>
              <a:defRPr>
                <a:solidFill>
                  <a:schemeClr val="bg1">
                    <a:lumMod val="25000"/>
                  </a:schemeClr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FABF1B9-0462-194C-A4A2-9455D57D8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4595"/>
            <a:ext cx="2743200" cy="326880"/>
          </a:xfrm>
        </p:spPr>
        <p:txBody>
          <a:bodyPr/>
          <a:lstStyle/>
          <a:p>
            <a:fld id="{5C882A66-ECF7-4F00-88E7-AC212FAD1D17}" type="slidenum">
              <a:rPr lang="nl-NL" smtClean="0"/>
              <a:t>‹nr.›</a:t>
            </a:fld>
            <a:endParaRPr lang="nl-NL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D5055768-258C-5C73-4AED-F88D19ACE7A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27" y="6356350"/>
            <a:ext cx="453206" cy="453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FE10AE28-B711-09CC-C362-AF68F63960FD}"/>
              </a:ext>
            </a:extLst>
          </p:cNvPr>
          <p:cNvSpPr txBox="1"/>
          <p:nvPr userDrawn="1"/>
        </p:nvSpPr>
        <p:spPr>
          <a:xfrm>
            <a:off x="690529" y="6394595"/>
            <a:ext cx="2069796" cy="369332"/>
          </a:xfrm>
          <a:prstGeom prst="rect">
            <a:avLst/>
          </a:prstGeom>
          <a:noFill/>
          <a:effectLst>
            <a:glow rad="63500">
              <a:srgbClr val="FFFF00">
                <a:alpha val="40000"/>
              </a:srgbClr>
            </a:glow>
          </a:effectLst>
        </p:spPr>
        <p:txBody>
          <a:bodyPr wrap="none" rtlCol="0">
            <a:spAutoFit/>
          </a:bodyPr>
          <a:lstStyle/>
          <a:p>
            <a:r>
              <a:rPr lang="nl-NL" sz="1800" dirty="0">
                <a:solidFill>
                  <a:schemeClr val="tx1"/>
                </a:solidFill>
                <a:effectLst>
                  <a:glow rad="63500">
                    <a:srgbClr val="FFFFFF">
                      <a:alpha val="40000"/>
                    </a:srgbClr>
                  </a:glow>
                </a:effectLst>
                <a:latin typeface="Source Sans Pro" panose="020B0503030403020204" pitchFamily="34" charset="0"/>
                <a:ea typeface="Source Sans Pro" panose="020B0503030403020204" pitchFamily="34" charset="0"/>
              </a:rPr>
              <a:t>Gouda Tijdmachine</a:t>
            </a:r>
          </a:p>
        </p:txBody>
      </p:sp>
      <p:cxnSp>
        <p:nvCxnSpPr>
          <p:cNvPr id="11" name="AutoShape 6">
            <a:extLst>
              <a:ext uri="{FF2B5EF4-FFF2-40B4-BE49-F238E27FC236}">
                <a16:creationId xmlns:a16="http://schemas.microsoft.com/office/drawing/2014/main" id="{9FEB88D2-0C62-9F2F-0AB1-D59BF1D4F587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0" y="6279452"/>
            <a:ext cx="12192000" cy="0"/>
          </a:xfrm>
          <a:prstGeom prst="straightConnector1">
            <a:avLst/>
          </a:prstGeom>
          <a:noFill/>
          <a:ln w="76200" cap="rnd">
            <a:solidFill>
              <a:srgbClr val="C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356735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074B201-8BA3-8232-3186-E20C5908DA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3504449-D5DF-50A2-C85A-A4BC516804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FDD1C57-6B12-8A48-54A6-C930A9B14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82A66-ECF7-4F00-88E7-AC212FAD1D17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Google Shape;6;p1">
            <a:extLst>
              <a:ext uri="{FF2B5EF4-FFF2-40B4-BE49-F238E27FC236}">
                <a16:creationId xmlns:a16="http://schemas.microsoft.com/office/drawing/2014/main" id="{BCB4C6B7-FF7F-9066-00F7-928B112C1A17}"/>
              </a:ext>
            </a:extLst>
          </p:cNvPr>
          <p:cNvSpPr/>
          <p:nvPr userDrawn="1"/>
        </p:nvSpPr>
        <p:spPr>
          <a:xfrm>
            <a:off x="0" y="-1"/>
            <a:ext cx="12192000" cy="1325563"/>
          </a:xfrm>
          <a:prstGeom prst="rect">
            <a:avLst/>
          </a:prstGeom>
          <a:solidFill>
            <a:schemeClr val="tx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F5F69469-DB23-9A78-1076-E645D00ED0B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27" y="6356350"/>
            <a:ext cx="453206" cy="453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C7D7F3E5-563D-3A37-C110-D98EC7CCD27E}"/>
              </a:ext>
            </a:extLst>
          </p:cNvPr>
          <p:cNvSpPr txBox="1"/>
          <p:nvPr userDrawn="1"/>
        </p:nvSpPr>
        <p:spPr>
          <a:xfrm>
            <a:off x="690529" y="6394595"/>
            <a:ext cx="2069796" cy="369332"/>
          </a:xfrm>
          <a:prstGeom prst="rect">
            <a:avLst/>
          </a:prstGeom>
          <a:noFill/>
          <a:effectLst>
            <a:glow rad="63500">
              <a:srgbClr val="FFFF00">
                <a:alpha val="40000"/>
              </a:srgbClr>
            </a:glow>
          </a:effectLst>
        </p:spPr>
        <p:txBody>
          <a:bodyPr wrap="none" rtlCol="0">
            <a:spAutoFit/>
          </a:bodyPr>
          <a:lstStyle/>
          <a:p>
            <a:r>
              <a:rPr lang="nl-NL" sz="1800" dirty="0">
                <a:solidFill>
                  <a:schemeClr val="tx1"/>
                </a:solidFill>
                <a:effectLst>
                  <a:glow rad="63500">
                    <a:srgbClr val="FFFFFF">
                      <a:alpha val="40000"/>
                    </a:srgbClr>
                  </a:glow>
                </a:effectLst>
                <a:latin typeface="Source Sans Pro" panose="020B0503030403020204" pitchFamily="34" charset="0"/>
                <a:ea typeface="Source Sans Pro" panose="020B0503030403020204" pitchFamily="34" charset="0"/>
              </a:rPr>
              <a:t>Gouda Tijdmachine</a:t>
            </a:r>
          </a:p>
        </p:txBody>
      </p:sp>
      <p:cxnSp>
        <p:nvCxnSpPr>
          <p:cNvPr id="11" name="AutoShape 6">
            <a:extLst>
              <a:ext uri="{FF2B5EF4-FFF2-40B4-BE49-F238E27FC236}">
                <a16:creationId xmlns:a16="http://schemas.microsoft.com/office/drawing/2014/main" id="{CC1BB5EB-DB07-DDA0-CD6B-256DF121CE88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0" y="6279452"/>
            <a:ext cx="12192000" cy="0"/>
          </a:xfrm>
          <a:prstGeom prst="straightConnector1">
            <a:avLst/>
          </a:prstGeom>
          <a:noFill/>
          <a:ln w="76200" cap="rnd">
            <a:solidFill>
              <a:srgbClr val="C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sp>
        <p:nvSpPr>
          <p:cNvPr id="13" name="Titel 1">
            <a:extLst>
              <a:ext uri="{FF2B5EF4-FFF2-40B4-BE49-F238E27FC236}">
                <a16:creationId xmlns:a16="http://schemas.microsoft.com/office/drawing/2014/main" id="{F24DFBCD-66B9-BD42-7E15-543009C322DD}"/>
              </a:ext>
            </a:extLst>
          </p:cNvPr>
          <p:cNvSpPr txBox="1">
            <a:spLocks/>
          </p:cNvSpPr>
          <p:nvPr userDrawn="1"/>
        </p:nvSpPr>
        <p:spPr>
          <a:xfrm>
            <a:off x="838200" y="136525"/>
            <a:ext cx="10515600" cy="10521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>
                <a:latin typeface="Source Sans Pro" panose="020B0503030403020204" pitchFamily="34" charset="0"/>
                <a:ea typeface="Source Sans Pro" panose="020B0503030403020204" pitchFamily="34" charset="0"/>
              </a:rPr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66554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87C17A4-163F-C76C-B28F-14C67924F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82A66-ECF7-4F00-88E7-AC212FAD1D17}" type="slidenum">
              <a:rPr lang="nl-NL" smtClean="0"/>
              <a:t>‹nr.›</a:t>
            </a:fld>
            <a:endParaRPr lang="nl-NL"/>
          </a:p>
        </p:txBody>
      </p:sp>
      <p:sp>
        <p:nvSpPr>
          <p:cNvPr id="6" name="Google Shape;6;p1">
            <a:extLst>
              <a:ext uri="{FF2B5EF4-FFF2-40B4-BE49-F238E27FC236}">
                <a16:creationId xmlns:a16="http://schemas.microsoft.com/office/drawing/2014/main" id="{F4EAAA23-2EA5-F37D-7D9D-AF77D10E31C8}"/>
              </a:ext>
            </a:extLst>
          </p:cNvPr>
          <p:cNvSpPr/>
          <p:nvPr userDrawn="1"/>
        </p:nvSpPr>
        <p:spPr>
          <a:xfrm>
            <a:off x="0" y="-1"/>
            <a:ext cx="12192000" cy="1325563"/>
          </a:xfrm>
          <a:prstGeom prst="rect">
            <a:avLst/>
          </a:prstGeom>
          <a:solidFill>
            <a:schemeClr val="tx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A0D094B0-EB84-34C9-C2EC-D6D555AA7E3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27" y="6356350"/>
            <a:ext cx="453206" cy="453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F8A2F4CE-5CDA-7F94-4D0E-1EF03492648C}"/>
              </a:ext>
            </a:extLst>
          </p:cNvPr>
          <p:cNvSpPr txBox="1"/>
          <p:nvPr userDrawn="1"/>
        </p:nvSpPr>
        <p:spPr>
          <a:xfrm>
            <a:off x="690529" y="6394595"/>
            <a:ext cx="2069796" cy="369332"/>
          </a:xfrm>
          <a:prstGeom prst="rect">
            <a:avLst/>
          </a:prstGeom>
          <a:noFill/>
          <a:effectLst>
            <a:glow rad="63500">
              <a:srgbClr val="FFFF00">
                <a:alpha val="40000"/>
              </a:srgbClr>
            </a:glow>
          </a:effectLst>
        </p:spPr>
        <p:txBody>
          <a:bodyPr wrap="none" rtlCol="0">
            <a:spAutoFit/>
          </a:bodyPr>
          <a:lstStyle/>
          <a:p>
            <a:r>
              <a:rPr lang="nl-NL" sz="1800" dirty="0">
                <a:solidFill>
                  <a:schemeClr val="tx1"/>
                </a:solidFill>
                <a:effectLst>
                  <a:glow rad="63500">
                    <a:srgbClr val="FFFFFF">
                      <a:alpha val="40000"/>
                    </a:srgbClr>
                  </a:glow>
                </a:effectLst>
                <a:latin typeface="Source Sans Pro" panose="020B0503030403020204" pitchFamily="34" charset="0"/>
                <a:ea typeface="Source Sans Pro" panose="020B0503030403020204" pitchFamily="34" charset="0"/>
              </a:rPr>
              <a:t>Gouda Tijdmachine</a:t>
            </a:r>
          </a:p>
        </p:txBody>
      </p:sp>
      <p:cxnSp>
        <p:nvCxnSpPr>
          <p:cNvPr id="9" name="AutoShape 6">
            <a:extLst>
              <a:ext uri="{FF2B5EF4-FFF2-40B4-BE49-F238E27FC236}">
                <a16:creationId xmlns:a16="http://schemas.microsoft.com/office/drawing/2014/main" id="{2AFB3CC7-255C-04C5-E7CE-89EB4903BB89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0" y="6279452"/>
            <a:ext cx="12192000" cy="0"/>
          </a:xfrm>
          <a:prstGeom prst="straightConnector1">
            <a:avLst/>
          </a:prstGeom>
          <a:noFill/>
          <a:ln w="76200" cap="rnd">
            <a:solidFill>
              <a:srgbClr val="C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sp>
        <p:nvSpPr>
          <p:cNvPr id="10" name="Titel 1">
            <a:extLst>
              <a:ext uri="{FF2B5EF4-FFF2-40B4-BE49-F238E27FC236}">
                <a16:creationId xmlns:a16="http://schemas.microsoft.com/office/drawing/2014/main" id="{B319E57F-3C93-A6A2-051E-A2BE324C0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05219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23627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oto huis en schilders, door T.W. van den Houten (Schoonhoven)">
            <a:extLst>
              <a:ext uri="{FF2B5EF4-FFF2-40B4-BE49-F238E27FC236}">
                <a16:creationId xmlns:a16="http://schemas.microsoft.com/office/drawing/2014/main" id="{E58265C1-7037-CCFA-5BD7-B14D52E44DA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grayscl/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-1"/>
            <a:ext cx="6096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Google Shape;21;p3">
            <a:extLst>
              <a:ext uri="{FF2B5EF4-FFF2-40B4-BE49-F238E27FC236}">
                <a16:creationId xmlns:a16="http://schemas.microsoft.com/office/drawing/2014/main" id="{7394386B-95E8-DB79-32E1-948D9466CF86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" name="AutoShape 6">
            <a:extLst>
              <a:ext uri="{FF2B5EF4-FFF2-40B4-BE49-F238E27FC236}">
                <a16:creationId xmlns:a16="http://schemas.microsoft.com/office/drawing/2014/main" id="{670F20D9-88C5-AE95-5503-CCF1848EA0B7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0" y="3429000"/>
            <a:ext cx="12192000" cy="0"/>
          </a:xfrm>
          <a:prstGeom prst="straightConnector1">
            <a:avLst/>
          </a:prstGeom>
          <a:noFill/>
          <a:ln w="76200" cap="rnd">
            <a:solidFill>
              <a:srgbClr val="C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3F22F677-15BA-7F13-4584-2C0E4D2AE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934" y="574159"/>
            <a:ext cx="5443871" cy="2319772"/>
          </a:xfrm>
        </p:spPr>
        <p:txBody>
          <a:bodyPr anchor="ctr" anchorCtr="0"/>
          <a:lstStyle>
            <a:lvl1pPr algn="ctr">
              <a:defRPr sz="60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pic>
        <p:nvPicPr>
          <p:cNvPr id="14" name="Picture 4">
            <a:extLst>
              <a:ext uri="{FF2B5EF4-FFF2-40B4-BE49-F238E27FC236}">
                <a16:creationId xmlns:a16="http://schemas.microsoft.com/office/drawing/2014/main" id="{0E9EAC00-952F-4E3C-B00C-A59C47FBCEA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040" y="3733496"/>
            <a:ext cx="1602784" cy="1602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kstvak 14">
            <a:extLst>
              <a:ext uri="{FF2B5EF4-FFF2-40B4-BE49-F238E27FC236}">
                <a16:creationId xmlns:a16="http://schemas.microsoft.com/office/drawing/2014/main" id="{0F3814A9-5199-08A4-5844-D064227DECD2}"/>
              </a:ext>
            </a:extLst>
          </p:cNvPr>
          <p:cNvSpPr txBox="1"/>
          <p:nvPr userDrawn="1"/>
        </p:nvSpPr>
        <p:spPr>
          <a:xfrm>
            <a:off x="640291" y="5283981"/>
            <a:ext cx="4815419" cy="1323439"/>
          </a:xfrm>
          <a:prstGeom prst="rect">
            <a:avLst/>
          </a:prstGeom>
          <a:noFill/>
          <a:effectLst>
            <a:glow rad="63500">
              <a:srgbClr val="FFFF0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nl-NL" sz="4000" dirty="0">
                <a:solidFill>
                  <a:srgbClr val="FFFFFF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Gouda</a:t>
            </a:r>
          </a:p>
          <a:p>
            <a:pPr algn="ctr"/>
            <a:r>
              <a:rPr lang="nl-NL" sz="4000" dirty="0">
                <a:solidFill>
                  <a:srgbClr val="FFFFFF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Tijdmachine</a:t>
            </a:r>
          </a:p>
        </p:txBody>
      </p:sp>
    </p:spTree>
    <p:extLst>
      <p:ext uri="{BB962C8B-B14F-4D97-AF65-F5344CB8AC3E}">
        <p14:creationId xmlns:p14="http://schemas.microsoft.com/office/powerpoint/2010/main" val="2952497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buitenshuis, hemel, gebouw, water&#10;&#10;Door AI gegenereerde inhoud is mogelijk onjuist.">
            <a:extLst>
              <a:ext uri="{FF2B5EF4-FFF2-40B4-BE49-F238E27FC236}">
                <a16:creationId xmlns:a16="http://schemas.microsoft.com/office/drawing/2014/main" id="{D9A6641B-7FAF-0B48-B1C3-30D37A2C90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8" name="Google Shape;21;p3">
            <a:extLst>
              <a:ext uri="{FF2B5EF4-FFF2-40B4-BE49-F238E27FC236}">
                <a16:creationId xmlns:a16="http://schemas.microsoft.com/office/drawing/2014/main" id="{7394386B-95E8-DB79-32E1-948D9466CF86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" name="AutoShape 6">
            <a:extLst>
              <a:ext uri="{FF2B5EF4-FFF2-40B4-BE49-F238E27FC236}">
                <a16:creationId xmlns:a16="http://schemas.microsoft.com/office/drawing/2014/main" id="{670F20D9-88C5-AE95-5503-CCF1848EA0B7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0" y="3429000"/>
            <a:ext cx="12192000" cy="0"/>
          </a:xfrm>
          <a:prstGeom prst="straightConnector1">
            <a:avLst/>
          </a:prstGeom>
          <a:noFill/>
          <a:ln w="76200" cap="rnd">
            <a:solidFill>
              <a:srgbClr val="C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3F22F677-15BA-7F13-4584-2C0E4D2AE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934" y="574159"/>
            <a:ext cx="5443871" cy="2319772"/>
          </a:xfrm>
        </p:spPr>
        <p:txBody>
          <a:bodyPr anchor="ctr" anchorCtr="0"/>
          <a:lstStyle>
            <a:lvl1pPr algn="ctr">
              <a:defRPr sz="60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pic>
        <p:nvPicPr>
          <p:cNvPr id="14" name="Picture 4">
            <a:extLst>
              <a:ext uri="{FF2B5EF4-FFF2-40B4-BE49-F238E27FC236}">
                <a16:creationId xmlns:a16="http://schemas.microsoft.com/office/drawing/2014/main" id="{0E9EAC00-952F-4E3C-B00C-A59C47FBCEA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040" y="3733496"/>
            <a:ext cx="1602784" cy="1602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kstvak 14">
            <a:extLst>
              <a:ext uri="{FF2B5EF4-FFF2-40B4-BE49-F238E27FC236}">
                <a16:creationId xmlns:a16="http://schemas.microsoft.com/office/drawing/2014/main" id="{0F3814A9-5199-08A4-5844-D064227DECD2}"/>
              </a:ext>
            </a:extLst>
          </p:cNvPr>
          <p:cNvSpPr txBox="1"/>
          <p:nvPr userDrawn="1"/>
        </p:nvSpPr>
        <p:spPr>
          <a:xfrm>
            <a:off x="640291" y="5283981"/>
            <a:ext cx="4815419" cy="1323439"/>
          </a:xfrm>
          <a:prstGeom prst="rect">
            <a:avLst/>
          </a:prstGeom>
          <a:noFill/>
          <a:effectLst>
            <a:glow rad="63500">
              <a:srgbClr val="FFFF0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nl-NL" sz="4000" dirty="0">
                <a:solidFill>
                  <a:srgbClr val="FFFFFF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Gouda</a:t>
            </a:r>
          </a:p>
          <a:p>
            <a:pPr algn="ctr"/>
            <a:r>
              <a:rPr lang="nl-NL" sz="4000" dirty="0">
                <a:solidFill>
                  <a:srgbClr val="FFFFFF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Tijdmachine</a:t>
            </a:r>
          </a:p>
        </p:txBody>
      </p:sp>
    </p:spTree>
    <p:extLst>
      <p:ext uri="{BB962C8B-B14F-4D97-AF65-F5344CB8AC3E}">
        <p14:creationId xmlns:p14="http://schemas.microsoft.com/office/powerpoint/2010/main" val="1754608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0216DC-AAF8-1C77-454A-62579E7D5E0B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609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Google Shape;21;p3">
            <a:extLst>
              <a:ext uri="{FF2B5EF4-FFF2-40B4-BE49-F238E27FC236}">
                <a16:creationId xmlns:a16="http://schemas.microsoft.com/office/drawing/2014/main" id="{7394386B-95E8-DB79-32E1-948D9466CF86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" name="AutoShape 6">
            <a:extLst>
              <a:ext uri="{FF2B5EF4-FFF2-40B4-BE49-F238E27FC236}">
                <a16:creationId xmlns:a16="http://schemas.microsoft.com/office/drawing/2014/main" id="{670F20D9-88C5-AE95-5503-CCF1848EA0B7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0" y="3429000"/>
            <a:ext cx="12192000" cy="0"/>
          </a:xfrm>
          <a:prstGeom prst="straightConnector1">
            <a:avLst/>
          </a:prstGeom>
          <a:noFill/>
          <a:ln w="76200" cap="rnd">
            <a:solidFill>
              <a:srgbClr val="C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3F22F677-15BA-7F13-4584-2C0E4D2AE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934" y="574159"/>
            <a:ext cx="5443871" cy="2319772"/>
          </a:xfrm>
        </p:spPr>
        <p:txBody>
          <a:bodyPr anchor="ctr" anchorCtr="0"/>
          <a:lstStyle>
            <a:lvl1pPr algn="ctr">
              <a:defRPr sz="60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pic>
        <p:nvPicPr>
          <p:cNvPr id="14" name="Picture 4">
            <a:extLst>
              <a:ext uri="{FF2B5EF4-FFF2-40B4-BE49-F238E27FC236}">
                <a16:creationId xmlns:a16="http://schemas.microsoft.com/office/drawing/2014/main" id="{0E9EAC00-952F-4E3C-B00C-A59C47FBCEA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040" y="3733496"/>
            <a:ext cx="1602784" cy="1602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kstvak 14">
            <a:extLst>
              <a:ext uri="{FF2B5EF4-FFF2-40B4-BE49-F238E27FC236}">
                <a16:creationId xmlns:a16="http://schemas.microsoft.com/office/drawing/2014/main" id="{0F3814A9-5199-08A4-5844-D064227DECD2}"/>
              </a:ext>
            </a:extLst>
          </p:cNvPr>
          <p:cNvSpPr txBox="1"/>
          <p:nvPr userDrawn="1"/>
        </p:nvSpPr>
        <p:spPr>
          <a:xfrm>
            <a:off x="640291" y="5283981"/>
            <a:ext cx="4815419" cy="1323439"/>
          </a:xfrm>
          <a:prstGeom prst="rect">
            <a:avLst/>
          </a:prstGeom>
          <a:noFill/>
          <a:effectLst>
            <a:glow rad="63500">
              <a:srgbClr val="FFFF0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nl-NL" sz="4000" dirty="0">
                <a:solidFill>
                  <a:srgbClr val="FFFFFF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Gouda</a:t>
            </a:r>
          </a:p>
          <a:p>
            <a:pPr algn="ctr"/>
            <a:r>
              <a:rPr lang="nl-NL" sz="4000" dirty="0">
                <a:solidFill>
                  <a:srgbClr val="FFFFFF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Tijdmachine</a:t>
            </a:r>
          </a:p>
        </p:txBody>
      </p:sp>
    </p:spTree>
    <p:extLst>
      <p:ext uri="{BB962C8B-B14F-4D97-AF65-F5344CB8AC3E}">
        <p14:creationId xmlns:p14="http://schemas.microsoft.com/office/powerpoint/2010/main" val="2511841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buitenshuis, gebouw, hemel, straat&#10;&#10;Door AI gegenereerde inhoud is mogelijk onjuist.">
            <a:extLst>
              <a:ext uri="{FF2B5EF4-FFF2-40B4-BE49-F238E27FC236}">
                <a16:creationId xmlns:a16="http://schemas.microsoft.com/office/drawing/2014/main" id="{B9B2CB0C-5F96-4703-9E54-628A27EBBB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1" y="0"/>
            <a:ext cx="6096000" cy="6858000"/>
          </a:xfrm>
          <a:prstGeom prst="rect">
            <a:avLst/>
          </a:prstGeom>
        </p:spPr>
      </p:pic>
      <p:sp>
        <p:nvSpPr>
          <p:cNvPr id="8" name="Google Shape;21;p3">
            <a:extLst>
              <a:ext uri="{FF2B5EF4-FFF2-40B4-BE49-F238E27FC236}">
                <a16:creationId xmlns:a16="http://schemas.microsoft.com/office/drawing/2014/main" id="{7394386B-95E8-DB79-32E1-948D9466CF86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" name="AutoShape 6">
            <a:extLst>
              <a:ext uri="{FF2B5EF4-FFF2-40B4-BE49-F238E27FC236}">
                <a16:creationId xmlns:a16="http://schemas.microsoft.com/office/drawing/2014/main" id="{670F20D9-88C5-AE95-5503-CCF1848EA0B7}"/>
              </a:ext>
            </a:extLst>
          </p:cNvPr>
          <p:cNvCxnSpPr>
            <a:cxnSpLocks noChangeShapeType="1"/>
            <a:stCxn id="8" idx="1"/>
          </p:cNvCxnSpPr>
          <p:nvPr userDrawn="1"/>
        </p:nvCxnSpPr>
        <p:spPr bwMode="auto">
          <a:xfrm>
            <a:off x="0" y="3429000"/>
            <a:ext cx="12192000" cy="0"/>
          </a:xfrm>
          <a:prstGeom prst="straightConnector1">
            <a:avLst/>
          </a:prstGeom>
          <a:noFill/>
          <a:ln w="76200" cap="rnd">
            <a:solidFill>
              <a:srgbClr val="C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3F22F677-15BA-7F13-4584-2C0E4D2AE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934" y="574159"/>
            <a:ext cx="5443871" cy="2319772"/>
          </a:xfrm>
        </p:spPr>
        <p:txBody>
          <a:bodyPr anchor="ctr" anchorCtr="0"/>
          <a:lstStyle>
            <a:lvl1pPr algn="ctr">
              <a:defRPr sz="60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pic>
        <p:nvPicPr>
          <p:cNvPr id="14" name="Picture 4">
            <a:extLst>
              <a:ext uri="{FF2B5EF4-FFF2-40B4-BE49-F238E27FC236}">
                <a16:creationId xmlns:a16="http://schemas.microsoft.com/office/drawing/2014/main" id="{0E9EAC00-952F-4E3C-B00C-A59C47FBCEA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040" y="3733496"/>
            <a:ext cx="1602784" cy="1602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kstvak 14">
            <a:extLst>
              <a:ext uri="{FF2B5EF4-FFF2-40B4-BE49-F238E27FC236}">
                <a16:creationId xmlns:a16="http://schemas.microsoft.com/office/drawing/2014/main" id="{0F3814A9-5199-08A4-5844-D064227DECD2}"/>
              </a:ext>
            </a:extLst>
          </p:cNvPr>
          <p:cNvSpPr txBox="1"/>
          <p:nvPr userDrawn="1"/>
        </p:nvSpPr>
        <p:spPr>
          <a:xfrm>
            <a:off x="640291" y="5283981"/>
            <a:ext cx="4815419" cy="1323439"/>
          </a:xfrm>
          <a:prstGeom prst="rect">
            <a:avLst/>
          </a:prstGeom>
          <a:noFill/>
          <a:effectLst>
            <a:glow rad="63500">
              <a:srgbClr val="FFFF0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nl-NL" sz="4000" dirty="0">
                <a:solidFill>
                  <a:srgbClr val="FFFFFF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Gouda</a:t>
            </a:r>
          </a:p>
          <a:p>
            <a:pPr algn="ctr"/>
            <a:r>
              <a:rPr lang="nl-NL" sz="4000" dirty="0">
                <a:solidFill>
                  <a:srgbClr val="FFFFFF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Tijdmachine</a:t>
            </a:r>
          </a:p>
        </p:txBody>
      </p:sp>
    </p:spTree>
    <p:extLst>
      <p:ext uri="{BB962C8B-B14F-4D97-AF65-F5344CB8AC3E}">
        <p14:creationId xmlns:p14="http://schemas.microsoft.com/office/powerpoint/2010/main" val="1098277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o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BB5E494E-BA42-EA2F-B63E-69790C7EECF2}"/>
              </a:ext>
            </a:extLst>
          </p:cNvPr>
          <p:cNvSpPr/>
          <p:nvPr userDrawn="1"/>
        </p:nvSpPr>
        <p:spPr>
          <a:xfrm>
            <a:off x="-1" y="0"/>
            <a:ext cx="4861225" cy="507760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090FBBCC-3669-FEFE-0FFA-C8B51BEFC1DB}"/>
              </a:ext>
            </a:extLst>
          </p:cNvPr>
          <p:cNvSpPr/>
          <p:nvPr userDrawn="1"/>
        </p:nvSpPr>
        <p:spPr>
          <a:xfrm>
            <a:off x="6109923" y="0"/>
            <a:ext cx="6082077" cy="6857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F46C4DEE-0ADB-2B12-65DA-B857B1C7382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167" y="309812"/>
            <a:ext cx="1602784" cy="1602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31EDD7AF-F680-AC4B-2D8C-1D09305C7647}"/>
              </a:ext>
            </a:extLst>
          </p:cNvPr>
          <p:cNvSpPr txBox="1"/>
          <p:nvPr userDrawn="1"/>
        </p:nvSpPr>
        <p:spPr>
          <a:xfrm>
            <a:off x="6889418" y="1860297"/>
            <a:ext cx="4815419" cy="1323439"/>
          </a:xfrm>
          <a:prstGeom prst="rect">
            <a:avLst/>
          </a:prstGeom>
          <a:noFill/>
          <a:effectLst>
            <a:glow rad="63500">
              <a:srgbClr val="FFFF0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nl-NL" sz="4000" dirty="0">
                <a:solidFill>
                  <a:srgbClr val="FFFFFF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Gouda</a:t>
            </a:r>
          </a:p>
          <a:p>
            <a:pPr algn="ctr"/>
            <a:r>
              <a:rPr lang="nl-NL" sz="4000" dirty="0">
                <a:solidFill>
                  <a:srgbClr val="FFFFFF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Tijdmachine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E60D4829-7FB8-1AB0-B6C7-F580C4042BD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924" y="0"/>
            <a:ext cx="6082074" cy="6857999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cxnSp>
        <p:nvCxnSpPr>
          <p:cNvPr id="11" name="AutoShape 6">
            <a:extLst>
              <a:ext uri="{FF2B5EF4-FFF2-40B4-BE49-F238E27FC236}">
                <a16:creationId xmlns:a16="http://schemas.microsoft.com/office/drawing/2014/main" id="{5CB9CFD6-BACA-89B0-A395-919605532DE6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70258" y="3429000"/>
            <a:ext cx="12121742" cy="0"/>
          </a:xfrm>
          <a:prstGeom prst="straightConnector1">
            <a:avLst/>
          </a:prstGeom>
          <a:noFill/>
          <a:ln w="76200" cap="rnd">
            <a:solidFill>
              <a:srgbClr val="C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sp>
        <p:nvSpPr>
          <p:cNvPr id="2" name="Tekstvak 1">
            <a:extLst>
              <a:ext uri="{FF2B5EF4-FFF2-40B4-BE49-F238E27FC236}">
                <a16:creationId xmlns:a16="http://schemas.microsoft.com/office/drawing/2014/main" id="{0C5EFBB4-69D0-590B-BB4F-E87D718B6FFE}"/>
              </a:ext>
            </a:extLst>
          </p:cNvPr>
          <p:cNvSpPr txBox="1"/>
          <p:nvPr userDrawn="1"/>
        </p:nvSpPr>
        <p:spPr>
          <a:xfrm>
            <a:off x="6675120" y="4212088"/>
            <a:ext cx="48332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solidFill>
                  <a:schemeClr val="tx2">
                    <a:lumMod val="9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goudatijdmachine.nl is initiatief van </a:t>
            </a:r>
          </a:p>
          <a:p>
            <a:pPr algn="ctr"/>
            <a:r>
              <a:rPr lang="nl-NL" sz="2400" dirty="0">
                <a:solidFill>
                  <a:schemeClr val="tx2">
                    <a:lumMod val="9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Historische Vereniging Die Goude </a:t>
            </a:r>
          </a:p>
          <a:p>
            <a:pPr algn="ctr"/>
            <a:r>
              <a:rPr lang="nl-NL" sz="2400" dirty="0">
                <a:solidFill>
                  <a:schemeClr val="tx2">
                    <a:lumMod val="9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en Streekarchief Midden-Holland, </a:t>
            </a:r>
          </a:p>
          <a:p>
            <a:pPr algn="ctr"/>
            <a:r>
              <a:rPr lang="nl-NL" sz="2400" dirty="0">
                <a:solidFill>
                  <a:schemeClr val="tx2">
                    <a:lumMod val="9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mede mogelijk gemaakt door vele vrijwilligers </a:t>
            </a:r>
            <a:r>
              <a:rPr lang="nl-NL" sz="2400">
                <a:solidFill>
                  <a:schemeClr val="tx2">
                    <a:lumMod val="9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en archivarissen</a:t>
            </a:r>
            <a:endParaRPr lang="nl-NL" sz="2400" dirty="0">
              <a:solidFill>
                <a:schemeClr val="tx2">
                  <a:lumMod val="9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678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6FF5BB28-D1B1-AB26-855C-EB5C456F3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1917945-C77F-A58B-516C-15A6541C1A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D39628A-CA80-EB66-8D11-A8C0BF84BC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81CC9D06-894D-4230-91E1-5A4D165379D0}" type="datetimeFigureOut">
              <a:rPr lang="nl-NL" smtClean="0"/>
              <a:pPr/>
              <a:t>1-9-2025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E4DA832-3025-5731-9CB3-01C90B29D2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3664837-B310-84DE-48B7-C2CB9611F1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5C882A66-ECF7-4F00-88E7-AC212FAD1D1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0185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1" r:id="rId5"/>
    <p:sldLayoutId id="2147483656" r:id="rId6"/>
    <p:sldLayoutId id="2147483657" r:id="rId7"/>
    <p:sldLayoutId id="2147483658" r:id="rId8"/>
    <p:sldLayoutId id="2147483655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2AB926-201A-3E19-D97F-6BAA1C8776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0E28182-90E9-C10A-AF23-626470A4675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678097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Gouda Tijdmachine">
      <a:dk1>
        <a:srgbClr val="3891B1"/>
      </a:dk1>
      <a:lt1>
        <a:srgbClr val="EBEBEB"/>
      </a:lt1>
      <a:dk2>
        <a:srgbClr val="FFFFFF"/>
      </a:dk2>
      <a:lt2>
        <a:srgbClr val="B3A77D"/>
      </a:lt2>
      <a:accent1>
        <a:srgbClr val="D22425"/>
      </a:accent1>
      <a:accent2>
        <a:srgbClr val="F2DEDE"/>
      </a:accent2>
      <a:accent3>
        <a:srgbClr val="DFF0D8"/>
      </a:accent3>
      <a:accent4>
        <a:srgbClr val="543B3B"/>
      </a:accent4>
      <a:accent5>
        <a:srgbClr val="666666"/>
      </a:accent5>
      <a:accent6>
        <a:srgbClr val="CAE8F3"/>
      </a:accent6>
      <a:hlink>
        <a:srgbClr val="3891B1"/>
      </a:hlink>
      <a:folHlink>
        <a:srgbClr val="3891B1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e1" id="{1B178A5B-76F4-4019-AAFD-5ACA26A4532D}" vid="{C9E31D97-C4F4-4865-BC62-BCFB9C8BF06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Gouda Tijdmachine</Template>
  <TotalTime>0</TotalTime>
  <Words>0</Words>
  <Application>Microsoft Office PowerPoint</Application>
  <PresentationFormat>Breedbeeld</PresentationFormat>
  <Paragraphs>0</Paragraphs>
  <Slides>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4" baseType="lpstr">
      <vt:lpstr>Arial</vt:lpstr>
      <vt:lpstr>Source Sans Pro</vt:lpstr>
      <vt:lpstr>Kantoorthema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Bob Coret</dc:creator>
  <cp:lastModifiedBy>Bob Coret</cp:lastModifiedBy>
  <cp:revision>2</cp:revision>
  <dcterms:created xsi:type="dcterms:W3CDTF">2025-08-27T14:23:09Z</dcterms:created>
  <dcterms:modified xsi:type="dcterms:W3CDTF">2025-09-01T10:07:36Z</dcterms:modified>
</cp:coreProperties>
</file>